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24" r:id="rId2"/>
    <p:sldId id="372" r:id="rId3"/>
    <p:sldId id="387" r:id="rId4"/>
    <p:sldId id="385" r:id="rId5"/>
    <p:sldId id="358" r:id="rId6"/>
    <p:sldId id="386" r:id="rId7"/>
    <p:sldId id="359" r:id="rId8"/>
    <p:sldId id="373" r:id="rId9"/>
    <p:sldId id="383" r:id="rId10"/>
    <p:sldId id="388" r:id="rId11"/>
    <p:sldId id="366" r:id="rId12"/>
    <p:sldId id="374" r:id="rId13"/>
    <p:sldId id="382" r:id="rId14"/>
    <p:sldId id="360" r:id="rId15"/>
    <p:sldId id="368" r:id="rId16"/>
    <p:sldId id="369" r:id="rId17"/>
    <p:sldId id="370" r:id="rId18"/>
    <p:sldId id="371" r:id="rId19"/>
    <p:sldId id="343" r:id="rId20"/>
    <p:sldId id="375" r:id="rId21"/>
    <p:sldId id="334" r:id="rId22"/>
    <p:sldId id="384" r:id="rId23"/>
    <p:sldId id="376" r:id="rId24"/>
    <p:sldId id="377" r:id="rId25"/>
    <p:sldId id="379" r:id="rId26"/>
    <p:sldId id="389" r:id="rId27"/>
    <p:sldId id="378" r:id="rId28"/>
    <p:sldId id="380" r:id="rId29"/>
    <p:sldId id="381" r:id="rId30"/>
    <p:sldId id="356" r:id="rId31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008000"/>
    <a:srgbClr val="00CC00"/>
    <a:srgbClr val="33CC33"/>
    <a:srgbClr val="FF5050"/>
    <a:srgbClr val="33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1070F77E-2F66-4EF6-8423-7DD021777178}" type="datetimeFigureOut">
              <a:rPr lang="es-ES" smtClean="0"/>
              <a:pPr/>
              <a:t>10/08/2016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0" tIns="47535" rIns="95070" bIns="47535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5070" tIns="47535" rIns="95070" bIns="4753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A0FC5CE9-0F70-4F53-9018-F848A879E4E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6470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AF7CBE6-A7CF-45EF-9201-D509184C8494}" type="slidenum">
              <a:rPr lang="ru-RU"/>
              <a:pPr/>
              <a:t>8</a:t>
            </a:fld>
            <a:endParaRPr lang="ru-RU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27468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973" y="4501913"/>
            <a:ext cx="5252355" cy="4264971"/>
          </a:xfrm>
          <a:noFill/>
          <a:ln/>
        </p:spPr>
        <p:txBody>
          <a:bodyPr/>
          <a:lstStyle/>
          <a:p>
            <a:pPr eaLnBrk="1" hangingPunct="1"/>
            <a:r>
              <a:rPr lang="es-ES_tradnl" smtClean="0"/>
              <a:t>Diapositiva 4.</a:t>
            </a:r>
          </a:p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/>
              <a:t>SIMULTANEIDAD </a:t>
            </a:r>
          </a:p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/>
              <a:t>This model has been able to describe the NN interaction (NN phase shifts and deuteron phenomenology), the triton binding energy, baryon spectroscopy and meson spectroscopy and decays.</a:t>
            </a: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xmlns="" val="4240326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5CE9-0F70-4F53-9018-F848A879E4E4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68313" y="0"/>
            <a:ext cx="8228012" cy="58658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7010400" y="6381750"/>
            <a:ext cx="2132013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A753DAE-A840-42F5-8604-0AA21EBE2125}" type="slidenum">
              <a:rPr lang="ru-RU">
                <a:solidFill>
                  <a:srgbClr val="000000"/>
                </a:solidFill>
                <a:latin typeface="Comic Sans MS" pitchFamily="66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universita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225425"/>
            <a:ext cx="10080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85113" y="115888"/>
            <a:ext cx="9366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79388" y="1052513"/>
            <a:ext cx="8713787" cy="0"/>
          </a:xfrm>
          <a:prstGeom prst="line">
            <a:avLst/>
          </a:prstGeom>
          <a:noFill/>
          <a:ln w="38100">
            <a:solidFill>
              <a:srgbClr val="CC001B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s://arxiv.org/ct?url=http://dx.doi.org/10.1103/PhysRevLett.115.072001&amp;v=c0dab2ab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2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39.jpe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412776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err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From</a:t>
            </a:r>
            <a:r>
              <a:rPr lang="es-ES" sz="40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 J/</a:t>
            </a:r>
            <a:r>
              <a:rPr lang="el-GR" sz="40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ψ</a:t>
            </a:r>
            <a:r>
              <a:rPr lang="es-ES" sz="40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 to </a:t>
            </a:r>
            <a:r>
              <a:rPr lang="es-ES" sz="4000" dirty="0" err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LHCb</a:t>
            </a:r>
            <a:r>
              <a:rPr lang="es-ES" sz="40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s-ES" sz="4000" dirty="0" err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Pentaquark</a:t>
            </a:r>
            <a:endParaRPr lang="es-ES" sz="4000" dirty="0" smtClean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s-ES" sz="40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……and </a:t>
            </a:r>
            <a:r>
              <a:rPr lang="es-ES" sz="4000" dirty="0" err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beyond</a:t>
            </a:r>
            <a:endParaRPr lang="es-ES" sz="40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4797152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2400" b="1" u="sng" dirty="0">
                <a:solidFill>
                  <a:srgbClr val="006600"/>
                </a:solidFill>
                <a:latin typeface="Palatino Linotype" panose="02040502050505030304" pitchFamily="18" charset="0"/>
              </a:rPr>
              <a:t>F. </a:t>
            </a:r>
            <a:r>
              <a:rPr lang="es-ES" sz="2400" b="1" u="sng" dirty="0" smtClean="0">
                <a:solidFill>
                  <a:srgbClr val="006600"/>
                </a:solidFill>
                <a:latin typeface="Palatino Linotype" panose="02040502050505030304" pitchFamily="18" charset="0"/>
              </a:rPr>
              <a:t>Fernández</a:t>
            </a:r>
            <a:r>
              <a:rPr lang="es-ES" sz="2400" b="1" baseline="30000" dirty="0" smtClean="0">
                <a:solidFill>
                  <a:srgbClr val="006600"/>
                </a:solidFill>
                <a:latin typeface="Palatino Linotype" panose="02040502050505030304" pitchFamily="18" charset="0"/>
              </a:rPr>
              <a:t>1</a:t>
            </a:r>
            <a:r>
              <a:rPr lang="es-ES" sz="2400" b="1" dirty="0" smtClean="0">
                <a:solidFill>
                  <a:srgbClr val="006600"/>
                </a:solidFill>
                <a:latin typeface="Palatino Linotype" panose="02040502050505030304" pitchFamily="18" charset="0"/>
              </a:rPr>
              <a:t>, D.R</a:t>
            </a:r>
            <a:r>
              <a:rPr lang="es-ES" sz="2400" b="1" dirty="0">
                <a:solidFill>
                  <a:srgbClr val="006600"/>
                </a:solidFill>
                <a:latin typeface="Palatino Linotype" panose="02040502050505030304" pitchFamily="18" charset="0"/>
              </a:rPr>
              <a:t>. </a:t>
            </a:r>
            <a:r>
              <a:rPr lang="es-ES" sz="2400" b="1" dirty="0" smtClean="0">
                <a:solidFill>
                  <a:srgbClr val="006600"/>
                </a:solidFill>
                <a:latin typeface="Palatino Linotype" panose="02040502050505030304" pitchFamily="18" charset="0"/>
              </a:rPr>
              <a:t>Entem</a:t>
            </a:r>
            <a:r>
              <a:rPr lang="es-ES" sz="2400" b="1" baseline="30000" dirty="0" smtClean="0">
                <a:solidFill>
                  <a:srgbClr val="006600"/>
                </a:solidFill>
                <a:latin typeface="Palatino Linotype" panose="02040502050505030304" pitchFamily="18" charset="0"/>
              </a:rPr>
              <a:t>1</a:t>
            </a:r>
            <a:r>
              <a:rPr lang="es-ES" sz="2400" b="1" dirty="0" smtClean="0">
                <a:solidFill>
                  <a:srgbClr val="006600"/>
                </a:solidFill>
                <a:latin typeface="Palatino Linotype" panose="02040502050505030304" pitchFamily="18" charset="0"/>
              </a:rPr>
              <a:t>, </a:t>
            </a:r>
            <a:r>
              <a:rPr lang="es-ES" sz="2400" b="1" dirty="0">
                <a:solidFill>
                  <a:srgbClr val="006600"/>
                </a:solidFill>
                <a:latin typeface="Palatino Linotype" panose="02040502050505030304" pitchFamily="18" charset="0"/>
              </a:rPr>
              <a:t>P.G. </a:t>
            </a:r>
            <a:r>
              <a:rPr lang="es-ES" sz="2400" b="1" dirty="0" smtClean="0">
                <a:solidFill>
                  <a:srgbClr val="006600"/>
                </a:solidFill>
                <a:latin typeface="Palatino Linotype" panose="02040502050505030304" pitchFamily="18" charset="0"/>
              </a:rPr>
              <a:t>Ortega</a:t>
            </a:r>
            <a:r>
              <a:rPr lang="es-ES" sz="2400" b="1" baseline="30000" dirty="0" smtClean="0">
                <a:solidFill>
                  <a:srgbClr val="006600"/>
                </a:solidFill>
                <a:latin typeface="Palatino Linotype" panose="02040502050505030304" pitchFamily="18" charset="0"/>
              </a:rPr>
              <a:t>2</a:t>
            </a:r>
            <a:r>
              <a:rPr lang="es-ES" sz="2400" b="1" dirty="0" smtClean="0">
                <a:solidFill>
                  <a:srgbClr val="006600"/>
                </a:solidFill>
                <a:latin typeface="Palatino Linotype" panose="02040502050505030304" pitchFamily="18" charset="0"/>
              </a:rPr>
              <a:t>, J. Segovia</a:t>
            </a:r>
            <a:r>
              <a:rPr lang="es-ES" sz="2400" b="1" baseline="30000" dirty="0" smtClean="0">
                <a:solidFill>
                  <a:srgbClr val="006600"/>
                </a:solidFill>
                <a:latin typeface="Palatino Linotype" panose="02040502050505030304" pitchFamily="18" charset="0"/>
              </a:rPr>
              <a:t>3</a:t>
            </a:r>
            <a:endParaRPr lang="es-ES" sz="2400" b="1" baseline="30000" dirty="0">
              <a:solidFill>
                <a:srgbClr val="006600"/>
              </a:solidFill>
              <a:latin typeface="Palatino Linotype" panose="0204050205050503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2400" b="1" baseline="30000" dirty="0" smtClean="0">
                <a:solidFill>
                  <a:srgbClr val="006600"/>
                </a:solidFill>
                <a:latin typeface="Palatino Linotype" panose="02040502050505030304" pitchFamily="18" charset="0"/>
              </a:rPr>
              <a:t> </a:t>
            </a:r>
            <a:r>
              <a:rPr lang="es-ES" sz="2400" b="1" dirty="0" smtClean="0">
                <a:solidFill>
                  <a:srgbClr val="006600"/>
                </a:solidFill>
                <a:latin typeface="Palatino Linotype" panose="02040502050505030304" pitchFamily="18" charset="0"/>
              </a:rPr>
              <a:t>        </a:t>
            </a:r>
            <a:r>
              <a:rPr lang="es-ES" sz="20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1) </a:t>
            </a:r>
            <a:r>
              <a:rPr lang="es-ES" sz="20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GFN &amp; </a:t>
            </a:r>
            <a:r>
              <a:rPr lang="es-ES" sz="2000" b="1" dirty="0" err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IUFFyM</a:t>
            </a:r>
            <a:r>
              <a:rPr lang="es-ES" sz="20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  </a:t>
            </a:r>
            <a:r>
              <a:rPr lang="es-ES" sz="2000" b="1" dirty="0" smtClean="0">
                <a:solidFill>
                  <a:srgbClr val="0033CC"/>
                </a:solidFill>
                <a:latin typeface="Palatino Linotype" panose="02040502050505030304" pitchFamily="18" charset="0"/>
              </a:rPr>
              <a:t>Universidad de Salamanca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s-ES_tradnl" sz="2000" b="1" dirty="0" smtClean="0">
                <a:solidFill>
                  <a:srgbClr val="0033CC"/>
                </a:solidFill>
                <a:latin typeface="Palatino Linotype" panose="02040502050505030304" pitchFamily="18" charset="0"/>
              </a:rPr>
              <a:t>          </a:t>
            </a:r>
            <a:r>
              <a:rPr lang="es-ES_tradnl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2)</a:t>
            </a:r>
            <a:r>
              <a:rPr lang="es-ES_tradnl" sz="2000" b="1" dirty="0" smtClean="0">
                <a:solidFill>
                  <a:srgbClr val="0033CC"/>
                </a:solidFill>
                <a:latin typeface="Palatino Linotype" panose="02040502050505030304" pitchFamily="18" charset="0"/>
              </a:rPr>
              <a:t> </a:t>
            </a:r>
            <a:r>
              <a:rPr lang="es-ES_tradnl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IFIC </a:t>
            </a:r>
            <a:r>
              <a:rPr lang="es-ES_tradnl" sz="2000" b="1" dirty="0" smtClean="0">
                <a:solidFill>
                  <a:srgbClr val="0033CC"/>
                </a:solidFill>
                <a:latin typeface="Palatino Linotype" panose="02040502050505030304" pitchFamily="18" charset="0"/>
              </a:rPr>
              <a:t>Universidad de Valencia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s-ES_tradnl" sz="2000" b="1" dirty="0" smtClean="0">
                <a:solidFill>
                  <a:srgbClr val="0033CC"/>
                </a:solidFill>
                <a:latin typeface="Palatino Linotype" panose="02040502050505030304" pitchFamily="18" charset="0"/>
              </a:rPr>
              <a:t>          </a:t>
            </a:r>
            <a:r>
              <a:rPr lang="es-ES_tradnl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3) </a:t>
            </a:r>
            <a:r>
              <a:rPr lang="es-ES_tradnl" sz="2000" b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Physik</a:t>
            </a:r>
            <a:r>
              <a:rPr lang="es-ES_tradnl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s-ES_tradnl" sz="2000" b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Department</a:t>
            </a:r>
            <a:r>
              <a:rPr lang="es-ES_tradnl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s-ES_tradnl" sz="2000" b="1" dirty="0" err="1" smtClean="0">
                <a:solidFill>
                  <a:srgbClr val="0033CC"/>
                </a:solidFill>
                <a:latin typeface="Palatino Linotype" panose="02040502050505030304" pitchFamily="18" charset="0"/>
              </a:rPr>
              <a:t>Technische</a:t>
            </a:r>
            <a:r>
              <a:rPr lang="es-ES_tradnl" sz="2000" b="1" dirty="0" smtClean="0">
                <a:solidFill>
                  <a:srgbClr val="0033CC"/>
                </a:solidFill>
                <a:latin typeface="Palatino Linotype" panose="02040502050505030304" pitchFamily="18" charset="0"/>
              </a:rPr>
              <a:t> </a:t>
            </a:r>
            <a:r>
              <a:rPr lang="es-ES_tradnl" sz="2000" b="1" dirty="0" err="1" smtClean="0">
                <a:solidFill>
                  <a:srgbClr val="0033CC"/>
                </a:solidFill>
                <a:latin typeface="Palatino Linotype" panose="02040502050505030304" pitchFamily="18" charset="0"/>
              </a:rPr>
              <a:t>Universität</a:t>
            </a:r>
            <a:r>
              <a:rPr lang="es-ES_tradnl" sz="2000" b="1" dirty="0" smtClean="0">
                <a:solidFill>
                  <a:srgbClr val="0033CC"/>
                </a:solidFill>
                <a:latin typeface="Palatino Linotype" panose="02040502050505030304" pitchFamily="18" charset="0"/>
              </a:rPr>
              <a:t>  </a:t>
            </a:r>
            <a:r>
              <a:rPr lang="es-ES_tradnl" sz="2000" b="1" dirty="0" err="1" smtClean="0">
                <a:solidFill>
                  <a:srgbClr val="0033CC"/>
                </a:solidFill>
                <a:latin typeface="Palatino Linotype" panose="02040502050505030304" pitchFamily="18" charset="0"/>
              </a:rPr>
              <a:t>München</a:t>
            </a:r>
            <a:endParaRPr lang="es-ES" sz="2000" b="1" dirty="0">
              <a:solidFill>
                <a:srgbClr val="0033CC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75656" y="11663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rgbClr val="0033CC"/>
                </a:solidFill>
              </a:rPr>
              <a:t> </a:t>
            </a:r>
            <a:r>
              <a:rPr lang="es-ES_tradnl" sz="2000" dirty="0">
                <a:solidFill>
                  <a:srgbClr val="0033CC"/>
                </a:solidFill>
              </a:rPr>
              <a:t>23</a:t>
            </a:r>
            <a:r>
              <a:rPr lang="es-ES_tradnl" sz="2000" baseline="30000" dirty="0">
                <a:solidFill>
                  <a:srgbClr val="0033CC"/>
                </a:solidFill>
              </a:rPr>
              <a:t>RD </a:t>
            </a:r>
            <a:r>
              <a:rPr lang="es-ES_tradnl" sz="2000" dirty="0">
                <a:solidFill>
                  <a:srgbClr val="0033CC"/>
                </a:solidFill>
              </a:rPr>
              <a:t>EUROPEAN CONFERENCE ON</a:t>
            </a:r>
          </a:p>
          <a:p>
            <a:pPr algn="ctr"/>
            <a:r>
              <a:rPr lang="es-ES_tradnl" sz="2400" b="1" dirty="0">
                <a:solidFill>
                  <a:srgbClr val="0033CC"/>
                </a:solidFill>
              </a:rPr>
              <a:t>FEW-BODY PROBLEMS IN PHYSICS</a:t>
            </a:r>
            <a:endParaRPr lang="es-E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187624" y="2924944"/>
            <a:ext cx="6145022" cy="1215263"/>
            <a:chOff x="1421345" y="2863960"/>
            <a:chExt cx="6145022" cy="1215263"/>
          </a:xfrm>
        </p:grpSpPr>
        <p:pic>
          <p:nvPicPr>
            <p:cNvPr id="7" name="Picture 2" descr="Resultado de imagen de aarhus universit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301" y="3092365"/>
              <a:ext cx="3881654" cy="693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https://encrypted-tbn1.gstatic.com/images?q=tbn:ANd9GcTaaV9ELrRai85JWqGb-hDu2sl-j7DmYPCaH1GT_K43vugyVzb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924944"/>
              <a:ext cx="1122159" cy="959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1345" y="2863960"/>
              <a:ext cx="1388857" cy="53644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25588" y="3827157"/>
              <a:ext cx="2036485" cy="252066"/>
            </a:xfrm>
            <a:prstGeom prst="rect">
              <a:avLst/>
            </a:prstGeom>
          </p:spPr>
        </p:pic>
      </p:grpSp>
      <p:sp>
        <p:nvSpPr>
          <p:cNvPr id="12" name="11 CuadroTexto"/>
          <p:cNvSpPr txBox="1"/>
          <p:nvPr/>
        </p:nvSpPr>
        <p:spPr>
          <a:xfrm>
            <a:off x="8460432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8167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5"/>
          <p:cNvSpPr/>
          <p:nvPr/>
        </p:nvSpPr>
        <p:spPr>
          <a:xfrm>
            <a:off x="1547664" y="116632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dirty="0">
                <a:solidFill>
                  <a:srgbClr val="0033CC"/>
                </a:solidFill>
              </a:rPr>
              <a:t>23</a:t>
            </a:r>
            <a:r>
              <a:rPr lang="es-ES_tradnl" sz="2000" baseline="30000" dirty="0">
                <a:solidFill>
                  <a:srgbClr val="0033CC"/>
                </a:solidFill>
              </a:rPr>
              <a:t>RD </a:t>
            </a:r>
            <a:r>
              <a:rPr lang="es-ES_tradnl" sz="2000" dirty="0">
                <a:solidFill>
                  <a:srgbClr val="0033CC"/>
                </a:solidFill>
              </a:rPr>
              <a:t>EUROPEAN CONFERENCE ON</a:t>
            </a:r>
          </a:p>
          <a:p>
            <a:pPr algn="ctr"/>
            <a:r>
              <a:rPr lang="es-ES_tradnl" sz="2400" b="1" dirty="0">
                <a:solidFill>
                  <a:srgbClr val="0033CC"/>
                </a:solidFill>
              </a:rPr>
              <a:t>FEW-BODY PROBLEMS IN PHYSICS</a:t>
            </a:r>
            <a:endParaRPr lang="es-E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71600" y="264968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 smtClean="0">
                <a:solidFill>
                  <a:srgbClr val="006600"/>
                </a:solidFill>
                <a:latin typeface="Palatino Linotype" pitchFamily="18" charset="0"/>
              </a:rPr>
              <a:t>The</a:t>
            </a:r>
            <a:r>
              <a:rPr lang="es-ES" sz="5400" dirty="0" smtClean="0">
                <a:solidFill>
                  <a:srgbClr val="006600"/>
                </a:solidFill>
                <a:latin typeface="Palatino Linotype" pitchFamily="18" charset="0"/>
              </a:rPr>
              <a:t> </a:t>
            </a:r>
            <a:r>
              <a:rPr lang="es-ES" sz="5400" dirty="0" err="1" smtClean="0">
                <a:solidFill>
                  <a:srgbClr val="006600"/>
                </a:solidFill>
                <a:latin typeface="Palatino Linotype" pitchFamily="18" charset="0"/>
              </a:rPr>
              <a:t>few</a:t>
            </a:r>
            <a:r>
              <a:rPr lang="es-ES" sz="5400" dirty="0" smtClean="0">
                <a:solidFill>
                  <a:srgbClr val="006600"/>
                </a:solidFill>
                <a:latin typeface="Palatino Linotype" pitchFamily="18" charset="0"/>
              </a:rPr>
              <a:t> </a:t>
            </a:r>
            <a:r>
              <a:rPr lang="es-ES" sz="5400" dirty="0" err="1" smtClean="0">
                <a:solidFill>
                  <a:srgbClr val="006600"/>
                </a:solidFill>
                <a:latin typeface="Palatino Linotype" pitchFamily="18" charset="0"/>
              </a:rPr>
              <a:t>body</a:t>
            </a:r>
            <a:r>
              <a:rPr lang="es-ES" sz="5400" dirty="0" smtClean="0">
                <a:solidFill>
                  <a:srgbClr val="006600"/>
                </a:solidFill>
                <a:latin typeface="Palatino Linotype" pitchFamily="18" charset="0"/>
              </a:rPr>
              <a:t> </a:t>
            </a:r>
            <a:r>
              <a:rPr lang="es-ES" sz="5400" dirty="0" err="1" smtClean="0">
                <a:solidFill>
                  <a:srgbClr val="006600"/>
                </a:solidFill>
                <a:latin typeface="Palatino Linotype" pitchFamily="18" charset="0"/>
              </a:rPr>
              <a:t>problem</a:t>
            </a:r>
            <a:endParaRPr lang="es-ES" sz="5400" dirty="0">
              <a:solidFill>
                <a:srgbClr val="006600"/>
              </a:solidFill>
              <a:latin typeface="Palatino Linotype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10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33 Grupo"/>
          <p:cNvGrpSpPr/>
          <p:nvPr/>
        </p:nvGrpSpPr>
        <p:grpSpPr>
          <a:xfrm>
            <a:off x="5458603" y="1340768"/>
            <a:ext cx="1993717" cy="2025555"/>
            <a:chOff x="5004048" y="1412776"/>
            <a:chExt cx="1993717" cy="202555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1412776"/>
              <a:ext cx="1993717" cy="20255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07088" y="1618436"/>
              <a:ext cx="449761" cy="4307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724128" y="1772816"/>
              <a:ext cx="720080" cy="3099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1400" b="1" dirty="0">
                  <a:solidFill>
                    <a:srgbClr val="000066"/>
                  </a:solidFill>
                  <a:latin typeface="Symbol" pitchFamily="18" charset="2"/>
                  <a:cs typeface="Arial" charset="0"/>
                </a:rPr>
                <a:t></a:t>
              </a:r>
              <a:r>
                <a:rPr lang="en-US" sz="1400" b="1" dirty="0">
                  <a:solidFill>
                    <a:srgbClr val="000066"/>
                  </a:solidFill>
                  <a:latin typeface="Symbol" pitchFamily="18" charset="2"/>
                  <a:cs typeface="Arial" charset="0"/>
                </a:rPr>
                <a:t>(</a:t>
              </a:r>
              <a:r>
                <a:rPr lang="en-US" sz="1400" b="1" dirty="0">
                  <a:solidFill>
                    <a:srgbClr val="000066"/>
                  </a:solidFill>
                  <a:latin typeface="Comic Sans MS" pitchFamily="66" charset="0"/>
                  <a:cs typeface="Arial" charset="0"/>
                </a:rPr>
                <a:t>2S</a:t>
              </a:r>
              <a:r>
                <a:rPr lang="en-US" sz="1400" b="1" dirty="0">
                  <a:solidFill>
                    <a:srgbClr val="000066"/>
                  </a:solidFill>
                  <a:latin typeface="Symbol" pitchFamily="18" charset="2"/>
                  <a:cs typeface="Arial" charset="0"/>
                </a:rPr>
                <a:t>)</a:t>
              </a:r>
              <a:endParaRPr lang="el-GR" sz="1400" b="1" dirty="0">
                <a:solidFill>
                  <a:srgbClr val="000066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5831064" y="2348880"/>
              <a:ext cx="898301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dirty="0">
                  <a:solidFill>
                    <a:srgbClr val="FF3300"/>
                  </a:solidFill>
                  <a:latin typeface="Comic Sans MS" pitchFamily="66" charset="0"/>
                  <a:cs typeface="Arial" charset="0"/>
                </a:rPr>
                <a:t>X(3872</a:t>
              </a:r>
              <a:r>
                <a:rPr lang="en-US" b="1" dirty="0">
                  <a:solidFill>
                    <a:srgbClr val="FF3300"/>
                  </a:solidFill>
                  <a:latin typeface="Comic Sans MS" pitchFamily="66" charset="0"/>
                  <a:cs typeface="Arial" charset="0"/>
                </a:rPr>
                <a:t>)</a:t>
              </a: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179512" y="1844824"/>
            <a:ext cx="5031281" cy="900055"/>
            <a:chOff x="280270" y="1667059"/>
            <a:chExt cx="5031281" cy="90005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80270" y="1667059"/>
              <a:ext cx="4864130" cy="4638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1" dirty="0">
                  <a:solidFill>
                    <a:srgbClr val="0000CC"/>
                  </a:solidFill>
                  <a:latin typeface="Palatino Linotype" pitchFamily="18" charset="0"/>
                </a:rPr>
                <a:t>X(3872) was observed by Belle in 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97864" y="2132856"/>
              <a:ext cx="2022006" cy="402291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000066"/>
                  </a:solidFill>
                  <a:latin typeface="Palatino Linotype" pitchFamily="18" charset="0"/>
                </a:rPr>
                <a:t>B</a:t>
              </a:r>
              <a:r>
                <a:rPr lang="en-US" sz="2000" b="1" baseline="30000" dirty="0">
                  <a:solidFill>
                    <a:srgbClr val="000066"/>
                  </a:solidFill>
                  <a:latin typeface="Palatino Linotype" pitchFamily="18" charset="0"/>
                </a:rPr>
                <a:t>+</a:t>
              </a:r>
              <a:r>
                <a:rPr lang="en-US" sz="2000" b="1" dirty="0">
                  <a:solidFill>
                    <a:srgbClr val="000066"/>
                  </a:solidFill>
                  <a:latin typeface="Palatino Linotype" pitchFamily="18" charset="0"/>
                </a:rPr>
                <a:t> → K</a:t>
              </a:r>
              <a:r>
                <a:rPr lang="en-US" sz="2000" b="1" baseline="30000" dirty="0">
                  <a:solidFill>
                    <a:srgbClr val="000066"/>
                  </a:solidFill>
                  <a:latin typeface="Palatino Linotype" pitchFamily="18" charset="0"/>
                </a:rPr>
                <a:t>+</a:t>
              </a:r>
              <a:r>
                <a:rPr lang="en-US" sz="2000" b="1" dirty="0">
                  <a:solidFill>
                    <a:srgbClr val="000066"/>
                  </a:solidFill>
                  <a:latin typeface="Palatino Linotype" pitchFamily="18" charset="0"/>
                </a:rPr>
                <a:t> X(3872)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476043" y="2117133"/>
              <a:ext cx="1275441" cy="3217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 dirty="0">
                  <a:solidFill>
                    <a:srgbClr val="000066"/>
                  </a:solidFill>
                  <a:latin typeface="Comic Sans MS" pitchFamily="66" charset="0"/>
                </a:rPr>
                <a:t>→ J/</a:t>
              </a:r>
              <a:r>
                <a:rPr lang="el-GR" b="1" dirty="0">
                  <a:solidFill>
                    <a:srgbClr val="000066"/>
                  </a:solidFill>
                  <a:latin typeface="Comic Sans MS" pitchFamily="66" charset="0"/>
                </a:rPr>
                <a:t>ψ</a:t>
              </a:r>
              <a:r>
                <a:rPr lang="en-US" b="1" dirty="0">
                  <a:solidFill>
                    <a:srgbClr val="000066"/>
                  </a:solidFill>
                  <a:latin typeface="Comic Sans MS" pitchFamily="66" charset="0"/>
                </a:rPr>
                <a:t> </a:t>
              </a:r>
              <a:r>
                <a:rPr lang="el-GR" b="1" dirty="0">
                  <a:solidFill>
                    <a:srgbClr val="000066"/>
                  </a:solidFill>
                  <a:latin typeface="Comic Sans MS" pitchFamily="66" charset="0"/>
                </a:rPr>
                <a:t>π</a:t>
              </a:r>
              <a:r>
                <a:rPr lang="en-US" b="1" baseline="30000" dirty="0">
                  <a:solidFill>
                    <a:srgbClr val="000066"/>
                  </a:solidFill>
                  <a:latin typeface="Comic Sans MS" pitchFamily="66" charset="0"/>
                </a:rPr>
                <a:t>+</a:t>
              </a:r>
              <a:r>
                <a:rPr lang="en-US" b="1" dirty="0">
                  <a:solidFill>
                    <a:srgbClr val="000066"/>
                  </a:solidFill>
                  <a:latin typeface="Comic Sans MS" pitchFamily="66" charset="0"/>
                </a:rPr>
                <a:t> </a:t>
              </a:r>
              <a:r>
                <a:rPr lang="el-GR" b="1" dirty="0">
                  <a:solidFill>
                    <a:srgbClr val="000066"/>
                  </a:solidFill>
                  <a:latin typeface="Comic Sans MS" pitchFamily="66" charset="0"/>
                </a:rPr>
                <a:t>π</a:t>
              </a:r>
              <a:r>
                <a:rPr lang="en-US" b="1" baseline="30000" dirty="0">
                  <a:solidFill>
                    <a:srgbClr val="000066"/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 flipV="1">
              <a:off x="2571365" y="2150465"/>
              <a:ext cx="1343" cy="151276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2631781" y="2103031"/>
              <a:ext cx="1279469" cy="406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>
              <a:off x="3849492" y="2392762"/>
              <a:ext cx="1462059" cy="174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1547664" y="116632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dirty="0">
                <a:solidFill>
                  <a:srgbClr val="0033CC"/>
                </a:solidFill>
              </a:rPr>
              <a:t>23</a:t>
            </a:r>
            <a:r>
              <a:rPr lang="es-ES_tradnl" sz="2000" baseline="30000" dirty="0">
                <a:solidFill>
                  <a:srgbClr val="0033CC"/>
                </a:solidFill>
              </a:rPr>
              <a:t>RD </a:t>
            </a:r>
            <a:r>
              <a:rPr lang="es-ES_tradnl" sz="2000" dirty="0">
                <a:solidFill>
                  <a:srgbClr val="0033CC"/>
                </a:solidFill>
              </a:rPr>
              <a:t>EUROPEAN CONFERENCE ON</a:t>
            </a:r>
          </a:p>
          <a:p>
            <a:pPr algn="ctr"/>
            <a:r>
              <a:rPr lang="es-ES_tradnl" sz="2400" b="1" dirty="0">
                <a:solidFill>
                  <a:srgbClr val="0033CC"/>
                </a:solidFill>
              </a:rPr>
              <a:t>FEW-BODY PROBLEMS IN PHYSICS</a:t>
            </a:r>
            <a:endParaRPr lang="es-E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251520" y="3861048"/>
            <a:ext cx="7500819" cy="2314965"/>
            <a:chOff x="723637" y="1786593"/>
            <a:chExt cx="7500819" cy="2314965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493135" y="1786593"/>
              <a:ext cx="5527821" cy="3293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CC"/>
                  </a:solidFill>
                  <a:latin typeface="Symbol" pitchFamily="18" charset="2"/>
                  <a:cs typeface="Arial" charset="0"/>
                </a:rPr>
                <a:t></a:t>
              </a:r>
              <a:r>
                <a:rPr lang="en-US">
                  <a:solidFill>
                    <a:srgbClr val="0000CC"/>
                  </a:solidFill>
                  <a:latin typeface="Comic Sans MS" pitchFamily="66" charset="0"/>
                  <a:cs typeface="Arial" charset="0"/>
                </a:rPr>
                <a:t>M</a:t>
              </a:r>
              <a:r>
                <a:rPr lang="en-US">
                  <a:solidFill>
                    <a:srgbClr val="0000CC"/>
                  </a:solidFill>
                  <a:latin typeface="Symbol" pitchFamily="18" charset="2"/>
                  <a:cs typeface="Arial" charset="0"/>
                </a:rPr>
                <a:t></a:t>
              </a:r>
              <a:r>
                <a:rPr lang="en-US">
                  <a:solidFill>
                    <a:srgbClr val="0000CC"/>
                  </a:solidFill>
                  <a:latin typeface="Comic Sans MS" pitchFamily="66" charset="0"/>
                  <a:cs typeface="Arial" charset="0"/>
                </a:rPr>
                <a:t> = 3871.63 </a:t>
              </a:r>
              <a:r>
                <a:rPr lang="en-US">
                  <a:solidFill>
                    <a:srgbClr val="0000CC"/>
                  </a:solidFill>
                  <a:latin typeface="Symbol" pitchFamily="18" charset="2"/>
                  <a:cs typeface="Arial" charset="0"/>
                </a:rPr>
                <a:t> </a:t>
              </a:r>
              <a:r>
                <a:rPr lang="en-US">
                  <a:solidFill>
                    <a:srgbClr val="0000CC"/>
                  </a:solidFill>
                  <a:latin typeface="Comic Sans MS" pitchFamily="66" charset="0"/>
                  <a:cs typeface="Arial" charset="0"/>
                </a:rPr>
                <a:t>0.19 MeV ,    </a:t>
              </a:r>
              <a:r>
                <a:rPr lang="el-GR">
                  <a:solidFill>
                    <a:srgbClr val="0000CC"/>
                  </a:solidFill>
                  <a:latin typeface="Comic Sans MS" pitchFamily="66" charset="0"/>
                  <a:cs typeface="Arial" charset="0"/>
                </a:rPr>
                <a:t>Γ</a:t>
              </a:r>
              <a:r>
                <a:rPr lang="en-US">
                  <a:solidFill>
                    <a:srgbClr val="0000CC"/>
                  </a:solidFill>
                  <a:latin typeface="Comic Sans MS" pitchFamily="66" charset="0"/>
                  <a:cs typeface="Arial" charset="0"/>
                </a:rPr>
                <a:t> &lt; 1.2 MeV  (90% C.L.)</a:t>
              </a: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1493135" y="1786593"/>
              <a:ext cx="5527821" cy="3293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0000CC"/>
                  </a:solidFill>
                  <a:latin typeface="Symbol" pitchFamily="18" charset="2"/>
                  <a:cs typeface="Arial" charset="0"/>
                </a:rPr>
                <a:t></a:t>
              </a:r>
              <a:r>
                <a:rPr lang="en-US" dirty="0">
                  <a:solidFill>
                    <a:srgbClr val="0000CC"/>
                  </a:solidFill>
                  <a:latin typeface="Comic Sans MS" pitchFamily="66" charset="0"/>
                  <a:cs typeface="Arial" charset="0"/>
                </a:rPr>
                <a:t>M</a:t>
              </a:r>
              <a:r>
                <a:rPr lang="en-US" dirty="0">
                  <a:solidFill>
                    <a:srgbClr val="0000CC"/>
                  </a:solidFill>
                  <a:latin typeface="Symbol" pitchFamily="18" charset="2"/>
                  <a:cs typeface="Arial" charset="0"/>
                </a:rPr>
                <a:t></a:t>
              </a:r>
              <a:r>
                <a:rPr lang="en-US" dirty="0">
                  <a:solidFill>
                    <a:srgbClr val="0000CC"/>
                  </a:solidFill>
                  <a:latin typeface="Comic Sans MS" pitchFamily="66" charset="0"/>
                  <a:cs typeface="Arial" charset="0"/>
                </a:rPr>
                <a:t> = 3871.63 </a:t>
              </a:r>
              <a:r>
                <a:rPr lang="en-US" dirty="0">
                  <a:solidFill>
                    <a:srgbClr val="0000CC"/>
                  </a:solidFill>
                  <a:latin typeface="Symbol" pitchFamily="18" charset="2"/>
                  <a:cs typeface="Arial" charset="0"/>
                </a:rPr>
                <a:t> </a:t>
              </a:r>
              <a:r>
                <a:rPr lang="en-US" dirty="0">
                  <a:solidFill>
                    <a:srgbClr val="0000CC"/>
                  </a:solidFill>
                  <a:latin typeface="Comic Sans MS" pitchFamily="66" charset="0"/>
                  <a:cs typeface="Arial" charset="0"/>
                </a:rPr>
                <a:t>0.19 </a:t>
              </a:r>
              <a:r>
                <a:rPr lang="en-US" dirty="0" err="1">
                  <a:solidFill>
                    <a:srgbClr val="0000CC"/>
                  </a:solidFill>
                  <a:latin typeface="Comic Sans MS" pitchFamily="66" charset="0"/>
                  <a:cs typeface="Arial" charset="0"/>
                </a:rPr>
                <a:t>MeV</a:t>
              </a:r>
              <a:r>
                <a:rPr lang="en-US" dirty="0">
                  <a:solidFill>
                    <a:srgbClr val="0000CC"/>
                  </a:solidFill>
                  <a:latin typeface="Comic Sans MS" pitchFamily="66" charset="0"/>
                  <a:cs typeface="Arial" charset="0"/>
                </a:rPr>
                <a:t> ,    </a:t>
              </a:r>
              <a:r>
                <a:rPr lang="el-GR" dirty="0">
                  <a:solidFill>
                    <a:srgbClr val="0000CC"/>
                  </a:solidFill>
                  <a:latin typeface="Comic Sans MS" pitchFamily="66" charset="0"/>
                  <a:cs typeface="Arial" charset="0"/>
                </a:rPr>
                <a:t>Γ</a:t>
              </a:r>
              <a:r>
                <a:rPr lang="en-US" dirty="0">
                  <a:solidFill>
                    <a:srgbClr val="0000CC"/>
                  </a:solidFill>
                  <a:latin typeface="Comic Sans MS" pitchFamily="66" charset="0"/>
                  <a:cs typeface="Arial" charset="0"/>
                </a:rPr>
                <a:t> &lt; 1.2 </a:t>
              </a:r>
              <a:r>
                <a:rPr lang="en-US" dirty="0" err="1">
                  <a:solidFill>
                    <a:srgbClr val="0000CC"/>
                  </a:solidFill>
                  <a:latin typeface="Comic Sans MS" pitchFamily="66" charset="0"/>
                  <a:cs typeface="Arial" charset="0"/>
                </a:rPr>
                <a:t>MeV</a:t>
              </a:r>
              <a:r>
                <a:rPr lang="en-US" dirty="0">
                  <a:solidFill>
                    <a:srgbClr val="0000CC"/>
                  </a:solidFill>
                  <a:latin typeface="Comic Sans MS" pitchFamily="66" charset="0"/>
                  <a:cs typeface="Arial" charset="0"/>
                </a:rPr>
                <a:t>  (90% C.L.)</a:t>
              </a:r>
            </a:p>
          </p:txBody>
        </p:sp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3637" y="2401897"/>
              <a:ext cx="2601160" cy="1699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1050567" y="2623248"/>
              <a:ext cx="926538" cy="329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M(</a:t>
              </a:r>
              <a:r>
                <a:rPr lang="en-US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</a:t>
              </a:r>
              <a:r>
                <a:rPr lang="en-US" sz="2400" baseline="30000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+</a:t>
              </a:r>
              <a:r>
                <a:rPr lang="en-US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</a:t>
              </a:r>
              <a:r>
                <a:rPr lang="en-US" sz="2400" baseline="30000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-</a:t>
              </a:r>
              <a:r>
                <a:rPr lang="en-US">
                  <a:solidFill>
                    <a:srgbClr val="000000"/>
                  </a:solidFill>
                  <a:latin typeface="Comic Sans MS" pitchFamily="66" charset="0"/>
                  <a:sym typeface="Symbol" pitchFamily="18" charset="2"/>
                </a:rPr>
                <a:t>)</a:t>
              </a: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3366198" y="2540241"/>
              <a:ext cx="3219327" cy="37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srgbClr val="000099"/>
                  </a:solidFill>
                  <a:latin typeface="Comic Sans MS" pitchFamily="66" charset="0"/>
                  <a:sym typeface="Symbol" pitchFamily="18" charset="2"/>
                </a:rPr>
                <a:t></a:t>
              </a:r>
              <a:r>
                <a:rPr lang="en-US" sz="2400" dirty="0">
                  <a:solidFill>
                    <a:srgbClr val="000099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en-US" dirty="0">
                  <a:solidFill>
                    <a:srgbClr val="000099"/>
                  </a:solidFill>
                  <a:latin typeface="Comic Sans MS" pitchFamily="66" charset="0"/>
                  <a:sym typeface="Symbol" pitchFamily="18" charset="2"/>
                </a:rPr>
                <a:t></a:t>
              </a:r>
              <a:r>
                <a:rPr lang="en-US" sz="2400" baseline="30000" dirty="0">
                  <a:solidFill>
                    <a:srgbClr val="000099"/>
                  </a:solidFill>
                  <a:latin typeface="Comic Sans MS" pitchFamily="66" charset="0"/>
                  <a:sym typeface="Symbol" pitchFamily="18" charset="2"/>
                </a:rPr>
                <a:t>+</a:t>
              </a:r>
              <a:r>
                <a:rPr lang="en-US" dirty="0">
                  <a:solidFill>
                    <a:srgbClr val="000099"/>
                  </a:solidFill>
                  <a:latin typeface="Comic Sans MS" pitchFamily="66" charset="0"/>
                  <a:sym typeface="Symbol" pitchFamily="18" charset="2"/>
                </a:rPr>
                <a:t></a:t>
              </a:r>
              <a:r>
                <a:rPr lang="en-US" sz="2400" baseline="30000" dirty="0">
                  <a:solidFill>
                    <a:srgbClr val="000099"/>
                  </a:solidFill>
                  <a:latin typeface="Comic Sans MS" pitchFamily="66" charset="0"/>
                  <a:sym typeface="Symbol" pitchFamily="18" charset="2"/>
                </a:rPr>
                <a:t>-</a:t>
              </a:r>
              <a:r>
                <a:rPr lang="en-US" dirty="0">
                  <a:solidFill>
                    <a:srgbClr val="000099"/>
                  </a:solidFill>
                  <a:latin typeface="Comic Sans MS" pitchFamily="66" charset="0"/>
                  <a:sym typeface="Symbol" pitchFamily="18" charset="2"/>
                </a:rPr>
                <a:t> pair is produced via </a:t>
              </a:r>
              <a:r>
                <a:rPr lang="en-US" sz="2400" baseline="30000" dirty="0">
                  <a:solidFill>
                    <a:srgbClr val="000099"/>
                  </a:solidFill>
                  <a:latin typeface="Comic Sans MS" pitchFamily="66" charset="0"/>
                  <a:sym typeface="Symbol" pitchFamily="18" charset="2"/>
                </a:rPr>
                <a:t>0</a:t>
              </a:r>
              <a:endParaRPr lang="en-US" sz="2800" baseline="30000" dirty="0">
                <a:solidFill>
                  <a:srgbClr val="000099"/>
                </a:solidFill>
                <a:latin typeface="Comic Sans MS" pitchFamily="66" charset="0"/>
                <a:sym typeface="Symbol" pitchFamily="18" charset="2"/>
              </a:endParaRP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3450429" y="3010729"/>
              <a:ext cx="4774027" cy="329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C0000"/>
                  </a:solidFill>
                  <a:latin typeface="Comic Sans MS" pitchFamily="66" charset="0"/>
                </a:rPr>
                <a:t>X(3872) is observed in </a:t>
              </a:r>
              <a:r>
                <a:rPr lang="en-US" dirty="0" err="1">
                  <a:solidFill>
                    <a:srgbClr val="CC0000"/>
                  </a:solidFill>
                  <a:latin typeface="Comic Sans MS" pitchFamily="66" charset="0"/>
                </a:rPr>
                <a:t>isospin</a:t>
              </a:r>
              <a:r>
                <a:rPr lang="en-US" dirty="0">
                  <a:solidFill>
                    <a:srgbClr val="CC0000"/>
                  </a:solidFill>
                  <a:latin typeface="Comic Sans MS" pitchFamily="66" charset="0"/>
                </a:rPr>
                <a:t>-violating mode</a:t>
              </a:r>
              <a:endParaRPr lang="ru-RU" dirty="0">
                <a:solidFill>
                  <a:srgbClr val="CC0000"/>
                </a:solidFill>
                <a:latin typeface="Comic Sans MS" pitchFamily="66" charset="0"/>
              </a:endParaRPr>
            </a:p>
          </p:txBody>
        </p:sp>
        <p:sp>
          <p:nvSpPr>
            <p:cNvPr id="25" name="Rectangle 43"/>
            <p:cNvSpPr>
              <a:spLocks noChangeArrowheads="1"/>
            </p:cNvSpPr>
            <p:nvPr/>
          </p:nvSpPr>
          <p:spPr bwMode="auto">
            <a:xfrm>
              <a:off x="3542090" y="2229296"/>
              <a:ext cx="2058657" cy="329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Comic Sans MS" pitchFamily="66" charset="0"/>
                </a:rPr>
                <a:t>X(3872) → J/</a:t>
              </a:r>
              <a:r>
                <a:rPr lang="el-GR" dirty="0">
                  <a:solidFill>
                    <a:srgbClr val="000000"/>
                  </a:solidFill>
                  <a:latin typeface="Comic Sans MS" pitchFamily="66" charset="0"/>
                </a:rPr>
                <a:t>ψ</a:t>
              </a:r>
              <a:r>
                <a:rPr lang="en-US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r>
                <a:rPr lang="el-GR" dirty="0">
                  <a:solidFill>
                    <a:srgbClr val="000000"/>
                  </a:solidFill>
                  <a:latin typeface="Comic Sans MS" pitchFamily="66" charset="0"/>
                </a:rPr>
                <a:t>π</a:t>
              </a:r>
              <a:r>
                <a:rPr lang="en-US" baseline="30000" dirty="0">
                  <a:solidFill>
                    <a:srgbClr val="000000"/>
                  </a:solidFill>
                  <a:latin typeface="Comic Sans MS" pitchFamily="66" charset="0"/>
                </a:rPr>
                <a:t>+</a:t>
              </a:r>
              <a:r>
                <a:rPr lang="en-US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r>
                <a:rPr lang="el-GR" dirty="0">
                  <a:solidFill>
                    <a:srgbClr val="000000"/>
                  </a:solidFill>
                  <a:latin typeface="Comic Sans MS" pitchFamily="66" charset="0"/>
                </a:rPr>
                <a:t>π</a:t>
              </a:r>
              <a:r>
                <a:rPr lang="en-US" baseline="30000" dirty="0">
                  <a:solidFill>
                    <a:srgbClr val="000000"/>
                  </a:solidFill>
                  <a:latin typeface="Comic Sans MS" pitchFamily="66" charset="0"/>
                </a:rPr>
                <a:t>-</a:t>
              </a:r>
            </a:p>
          </p:txBody>
        </p:sp>
      </p:grpSp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8496471"/>
              </p:ext>
            </p:extLst>
          </p:nvPr>
        </p:nvGraphicFramePr>
        <p:xfrm>
          <a:off x="3649663" y="5511800"/>
          <a:ext cx="3952875" cy="673100"/>
        </p:xfrm>
        <a:graphic>
          <a:graphicData uri="http://schemas.openxmlformats.org/presentationml/2006/ole">
            <p:oleObj spid="_x0000_s106505" name="Equation" r:id="rId6" imgW="2692080" imgH="457200" progId="Equation.DSMT4">
              <p:embed/>
            </p:oleObj>
          </a:graphicData>
        </a:graphic>
      </p:graphicFrame>
      <p:sp>
        <p:nvSpPr>
          <p:cNvPr id="27" name="CuadroTexto 26"/>
          <p:cNvSpPr txBox="1"/>
          <p:nvPr/>
        </p:nvSpPr>
        <p:spPr>
          <a:xfrm>
            <a:off x="5364088" y="42930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Cannot</a:t>
            </a:r>
            <a:r>
              <a:rPr lang="es-ES_tradnl" dirty="0" smtClean="0"/>
              <a:t> </a:t>
            </a:r>
            <a:r>
              <a:rPr lang="es-ES_tradnl" dirty="0" err="1" smtClean="0"/>
              <a:t>be</a:t>
            </a:r>
            <a:r>
              <a:rPr lang="es-ES_tradnl" dirty="0" smtClean="0"/>
              <a:t> a </a:t>
            </a:r>
            <a:r>
              <a:rPr lang="es-ES_tradnl" dirty="0" err="1" smtClean="0"/>
              <a:t>pure</a:t>
            </a:r>
            <a:r>
              <a:rPr lang="es-ES_tradnl" dirty="0" smtClean="0"/>
              <a:t>      </a:t>
            </a:r>
            <a:r>
              <a:rPr lang="es-ES_tradnl" dirty="0" err="1" smtClean="0"/>
              <a:t>state</a:t>
            </a:r>
            <a:r>
              <a:rPr lang="es-ES_tradnl" dirty="0" smtClean="0"/>
              <a:t> </a:t>
            </a:r>
            <a:endParaRPr lang="es-ES_tradnl" dirty="0"/>
          </a:p>
        </p:txBody>
      </p:sp>
      <p:graphicFrame>
        <p:nvGraphicFramePr>
          <p:cNvPr id="28" name="Objeto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14704098"/>
              </p:ext>
            </p:extLst>
          </p:nvPr>
        </p:nvGraphicFramePr>
        <p:xfrm>
          <a:off x="7208600" y="4293096"/>
          <a:ext cx="387736" cy="360040"/>
        </p:xfrm>
        <a:graphic>
          <a:graphicData uri="http://schemas.openxmlformats.org/presentationml/2006/ole">
            <p:oleObj spid="_x0000_s106506" name="Equation" r:id="rId7" imgW="177480" imgH="164880" progId="Equation.DSMT4">
              <p:embed/>
            </p:oleObj>
          </a:graphicData>
        </a:graphic>
      </p:graphicFrame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467544" y="3429000"/>
            <a:ext cx="5853323" cy="32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Mass close to </a:t>
            </a:r>
            <a:r>
              <a:rPr lang="en-US" dirty="0">
                <a:solidFill>
                  <a:srgbClr val="000066"/>
                </a:solidFill>
                <a:latin typeface="Comic Sans MS" pitchFamily="66" charset="0"/>
              </a:rPr>
              <a:t>D*</a:t>
            </a:r>
            <a:r>
              <a:rPr lang="en-US" sz="2400" baseline="30000" dirty="0">
                <a:solidFill>
                  <a:srgbClr val="000066"/>
                </a:solidFill>
                <a:latin typeface="Comic Sans MS" pitchFamily="66" charset="0"/>
              </a:rPr>
              <a:t>0</a:t>
            </a:r>
            <a:r>
              <a:rPr lang="en-US" dirty="0">
                <a:solidFill>
                  <a:srgbClr val="000066"/>
                </a:solidFill>
                <a:latin typeface="Comic Sans MS" pitchFamily="66" charset="0"/>
              </a:rPr>
              <a:t>D</a:t>
            </a:r>
            <a:r>
              <a:rPr lang="en-US" sz="2400" baseline="30000" dirty="0">
                <a:solidFill>
                  <a:srgbClr val="000066"/>
                </a:solidFill>
                <a:latin typeface="Comic Sans MS" pitchFamily="66" charset="0"/>
              </a:rPr>
              <a:t>0</a:t>
            </a:r>
            <a:r>
              <a:rPr lang="en-US" dirty="0">
                <a:solidFill>
                  <a:srgbClr val="000066"/>
                </a:solidFill>
                <a:latin typeface="Comic Sans MS" pitchFamily="66" charset="0"/>
              </a:rPr>
              <a:t> threshold:  </a:t>
            </a:r>
            <a:r>
              <a:rPr lang="en-US" dirty="0">
                <a:solidFill>
                  <a:srgbClr val="0000CC"/>
                </a:solidFill>
                <a:latin typeface="Symbol" pitchFamily="18" charset="2"/>
                <a:cs typeface="Arial" charset="0"/>
              </a:rPr>
              <a:t></a:t>
            </a:r>
            <a:r>
              <a:rPr lang="en-US" dirty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m = </a:t>
            </a:r>
            <a:r>
              <a:rPr lang="en-US" dirty="0">
                <a:solidFill>
                  <a:srgbClr val="0000CC"/>
                </a:solidFill>
                <a:latin typeface="Comic Sans MS" pitchFamily="66" charset="0"/>
                <a:sym typeface="Symbol" pitchFamily="18" charset="2"/>
              </a:rPr>
              <a:t>– </a:t>
            </a:r>
            <a:r>
              <a:rPr lang="en-US" dirty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0.09 </a:t>
            </a:r>
            <a:r>
              <a:rPr lang="en-US" dirty="0">
                <a:solidFill>
                  <a:srgbClr val="0000CC"/>
                </a:solidFill>
                <a:latin typeface="Symbol" pitchFamily="18" charset="2"/>
                <a:cs typeface="Arial" charset="0"/>
              </a:rPr>
              <a:t> </a:t>
            </a:r>
            <a:r>
              <a:rPr lang="en-US" dirty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0.34 MeV</a:t>
            </a:r>
            <a:endParaRPr lang="ru-RU" dirty="0">
              <a:solidFill>
                <a:srgbClr val="0000CC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1619672" y="630932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It is very unlikely that X (3872) is a </a:t>
            </a:r>
            <a:r>
              <a:rPr lang="en-US" dirty="0" err="1" smtClean="0">
                <a:solidFill>
                  <a:srgbClr val="00B050"/>
                </a:solidFill>
              </a:rPr>
              <a:t>charmonium</a:t>
            </a:r>
            <a:r>
              <a:rPr lang="en-US" dirty="0" smtClean="0">
                <a:solidFill>
                  <a:srgbClr val="00B050"/>
                </a:solidFill>
              </a:rPr>
              <a:t> state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8460432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11</a:t>
            </a:r>
            <a:endParaRPr lang="es-E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899592" y="105273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33CC33"/>
                </a:solidFill>
                <a:latin typeface="Palatino Linotype" pitchFamily="18" charset="0"/>
              </a:rPr>
              <a:t>2003 </a:t>
            </a:r>
            <a:endParaRPr lang="es-ES" sz="3600" dirty="0">
              <a:solidFill>
                <a:srgbClr val="33CC33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82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1600" y="1844824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33CC"/>
                </a:solidFill>
                <a:latin typeface="Palatino Linotype" pitchFamily="18" charset="0"/>
              </a:rPr>
              <a:t>J</a:t>
            </a:r>
            <a:r>
              <a:rPr lang="es-ES" sz="3200" baseline="30000" dirty="0" smtClean="0">
                <a:solidFill>
                  <a:srgbClr val="0033CC"/>
                </a:solidFill>
                <a:latin typeface="Palatino Linotype" pitchFamily="18" charset="0"/>
              </a:rPr>
              <a:t>PC</a:t>
            </a:r>
            <a:r>
              <a:rPr lang="es-ES" sz="3200" dirty="0" smtClean="0">
                <a:solidFill>
                  <a:srgbClr val="0033CC"/>
                </a:solidFill>
                <a:latin typeface="Palatino Linotype" pitchFamily="18" charset="0"/>
              </a:rPr>
              <a:t> =1</a:t>
            </a:r>
            <a:r>
              <a:rPr lang="es-ES" sz="3200" baseline="30000" dirty="0" smtClean="0">
                <a:solidFill>
                  <a:srgbClr val="0033CC"/>
                </a:solidFill>
                <a:latin typeface="Palatino Linotype" pitchFamily="18" charset="0"/>
              </a:rPr>
              <a:t>++</a:t>
            </a:r>
            <a:r>
              <a:rPr lang="es-ES" sz="3200" dirty="0" smtClean="0">
                <a:solidFill>
                  <a:srgbClr val="0033CC"/>
                </a:solidFill>
                <a:latin typeface="Palatino Linotype" pitchFamily="18" charset="0"/>
              </a:rPr>
              <a:t>  X(3872)   (D* D </a:t>
            </a:r>
            <a:r>
              <a:rPr lang="es-ES" sz="3200" dirty="0" err="1" smtClean="0">
                <a:solidFill>
                  <a:srgbClr val="0033CC"/>
                </a:solidFill>
                <a:latin typeface="Palatino Linotype" pitchFamily="18" charset="0"/>
              </a:rPr>
              <a:t>threshold</a:t>
            </a:r>
            <a:r>
              <a:rPr lang="es-ES" sz="3200" dirty="0" smtClean="0">
                <a:solidFill>
                  <a:srgbClr val="0033CC"/>
                </a:solidFill>
                <a:latin typeface="Palatino Linotype" pitchFamily="18" charset="0"/>
              </a:rPr>
              <a:t>)</a:t>
            </a:r>
            <a:endParaRPr lang="es-ES" sz="3200" dirty="0">
              <a:solidFill>
                <a:srgbClr val="0033CC"/>
              </a:solidFill>
              <a:latin typeface="Palatino Linotype" pitchFamily="18" charset="0"/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2195736" y="2708920"/>
            <a:ext cx="4968552" cy="2448272"/>
            <a:chOff x="2627784" y="2204864"/>
            <a:chExt cx="4536504" cy="2113158"/>
          </a:xfrm>
        </p:grpSpPr>
        <p:pic>
          <p:nvPicPr>
            <p:cNvPr id="17" name="16 Imagen" descr="Imagen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7864" y="2276872"/>
              <a:ext cx="2793151" cy="2041150"/>
            </a:xfrm>
            <a:prstGeom prst="rect">
              <a:avLst/>
            </a:prstGeom>
          </p:spPr>
        </p:pic>
        <p:grpSp>
          <p:nvGrpSpPr>
            <p:cNvPr id="22" name="21 Grupo"/>
            <p:cNvGrpSpPr/>
            <p:nvPr/>
          </p:nvGrpSpPr>
          <p:grpSpPr>
            <a:xfrm>
              <a:off x="2627784" y="2996952"/>
              <a:ext cx="1728192" cy="461665"/>
              <a:chOff x="1835696" y="3068960"/>
              <a:chExt cx="1728192" cy="461665"/>
            </a:xfrm>
          </p:grpSpPr>
          <p:sp>
            <p:nvSpPr>
              <p:cNvPr id="18" name="17 CuadroTexto"/>
              <p:cNvSpPr txBox="1"/>
              <p:nvPr/>
            </p:nvSpPr>
            <p:spPr>
              <a:xfrm>
                <a:off x="1835696" y="3068960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dirty="0" smtClean="0">
                    <a:solidFill>
                      <a:srgbClr val="FF0000"/>
                    </a:solidFill>
                  </a:rPr>
                  <a:t>Q</a:t>
                </a:r>
                <a:r>
                  <a:rPr lang="es-ES" dirty="0" smtClean="0"/>
                  <a:t> </a:t>
                </a:r>
                <a:endParaRPr lang="es-ES" dirty="0"/>
              </a:p>
            </p:txBody>
          </p:sp>
          <p:grpSp>
            <p:nvGrpSpPr>
              <p:cNvPr id="19" name="18 Grupo"/>
              <p:cNvGrpSpPr/>
              <p:nvPr/>
            </p:nvGrpSpPr>
            <p:grpSpPr>
              <a:xfrm>
                <a:off x="2123728" y="3068960"/>
                <a:ext cx="1440160" cy="461665"/>
                <a:chOff x="3851920" y="4941168"/>
                <a:chExt cx="1296144" cy="461665"/>
              </a:xfrm>
            </p:grpSpPr>
            <p:sp>
              <p:nvSpPr>
                <p:cNvPr id="20" name="19 CuadroTexto"/>
                <p:cNvSpPr txBox="1"/>
                <p:nvPr/>
              </p:nvSpPr>
              <p:spPr>
                <a:xfrm>
                  <a:off x="3851920" y="4941168"/>
                  <a:ext cx="129614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400" dirty="0" smtClean="0">
                      <a:solidFill>
                        <a:srgbClr val="FF0000"/>
                      </a:solidFill>
                    </a:rPr>
                    <a:t>Q</a:t>
                  </a:r>
                  <a:endParaRPr lang="es-ES" sz="24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1" name="20 Conector recto"/>
                <p:cNvCxnSpPr/>
                <p:nvPr/>
              </p:nvCxnSpPr>
              <p:spPr bwMode="auto">
                <a:xfrm>
                  <a:off x="3923928" y="5013176"/>
                  <a:ext cx="21602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4" name="23 Grupo"/>
            <p:cNvGrpSpPr/>
            <p:nvPr/>
          </p:nvGrpSpPr>
          <p:grpSpPr>
            <a:xfrm>
              <a:off x="5940152" y="2204864"/>
              <a:ext cx="792088" cy="461665"/>
              <a:chOff x="4211960" y="5373216"/>
              <a:chExt cx="792088" cy="461665"/>
            </a:xfrm>
          </p:grpSpPr>
          <p:sp>
            <p:nvSpPr>
              <p:cNvPr id="8" name="7 CuadroTexto"/>
              <p:cNvSpPr txBox="1"/>
              <p:nvPr/>
            </p:nvSpPr>
            <p:spPr>
              <a:xfrm>
                <a:off x="4211960" y="5373216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dirty="0" smtClean="0">
                    <a:solidFill>
                      <a:srgbClr val="0033CC"/>
                    </a:solidFill>
                  </a:rPr>
                  <a:t>Q</a:t>
                </a:r>
                <a:r>
                  <a:rPr lang="es-ES" dirty="0" smtClean="0"/>
                  <a:t> </a:t>
                </a:r>
                <a:endParaRPr lang="es-ES" dirty="0"/>
              </a:p>
            </p:txBody>
          </p:sp>
          <p:grpSp>
            <p:nvGrpSpPr>
              <p:cNvPr id="23" name="22 Grupo"/>
              <p:cNvGrpSpPr/>
              <p:nvPr/>
            </p:nvGrpSpPr>
            <p:grpSpPr>
              <a:xfrm>
                <a:off x="4499992" y="5445224"/>
                <a:ext cx="504056" cy="369332"/>
                <a:chOff x="4499992" y="5445224"/>
                <a:chExt cx="504056" cy="369332"/>
              </a:xfrm>
            </p:grpSpPr>
            <p:sp>
              <p:nvSpPr>
                <p:cNvPr id="15" name="14 CuadroTexto"/>
                <p:cNvSpPr txBox="1"/>
                <p:nvPr/>
              </p:nvSpPr>
              <p:spPr>
                <a:xfrm flipH="1">
                  <a:off x="4499992" y="5445224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dirty="0" smtClean="0">
                      <a:solidFill>
                        <a:srgbClr val="0033CC"/>
                      </a:solidFill>
                    </a:rPr>
                    <a:t>q</a:t>
                  </a:r>
                  <a:endParaRPr lang="es-ES" dirty="0">
                    <a:solidFill>
                      <a:srgbClr val="0033CC"/>
                    </a:solidFill>
                  </a:endParaRPr>
                </a:p>
              </p:txBody>
            </p:sp>
            <p:cxnSp>
              <p:nvCxnSpPr>
                <p:cNvPr id="16" name="15 Conector recto"/>
                <p:cNvCxnSpPr/>
                <p:nvPr/>
              </p:nvCxnSpPr>
              <p:spPr bwMode="auto">
                <a:xfrm flipH="1">
                  <a:off x="4572000" y="5517232"/>
                  <a:ext cx="144016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6" name="25 Grupo"/>
            <p:cNvGrpSpPr/>
            <p:nvPr/>
          </p:nvGrpSpPr>
          <p:grpSpPr>
            <a:xfrm>
              <a:off x="5868144" y="3717032"/>
              <a:ext cx="1296144" cy="461665"/>
              <a:chOff x="3851920" y="4941168"/>
              <a:chExt cx="1296144" cy="461665"/>
            </a:xfrm>
          </p:grpSpPr>
          <p:sp>
            <p:nvSpPr>
              <p:cNvPr id="9" name="8 CuadroTexto"/>
              <p:cNvSpPr txBox="1"/>
              <p:nvPr/>
            </p:nvSpPr>
            <p:spPr>
              <a:xfrm>
                <a:off x="3851920" y="4941168"/>
                <a:ext cx="1296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dirty="0" smtClean="0">
                    <a:solidFill>
                      <a:srgbClr val="00B050"/>
                    </a:solidFill>
                  </a:rPr>
                  <a:t>Q</a:t>
                </a:r>
                <a:endParaRPr lang="es-ES" sz="24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1" name="10 Conector recto"/>
              <p:cNvCxnSpPr/>
              <p:nvPr/>
            </p:nvCxnSpPr>
            <p:spPr bwMode="auto">
              <a:xfrm>
                <a:off x="3923928" y="5013176"/>
                <a:ext cx="21602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13 CuadroTexto"/>
              <p:cNvSpPr txBox="1"/>
              <p:nvPr/>
            </p:nvSpPr>
            <p:spPr>
              <a:xfrm>
                <a:off x="4139952" y="500388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>
                    <a:solidFill>
                      <a:srgbClr val="00B050"/>
                    </a:solidFill>
                  </a:rPr>
                  <a:t>q</a:t>
                </a:r>
                <a:endParaRPr lang="es-ES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28" name="27 CuadroTexto"/>
          <p:cNvSpPr txBox="1"/>
          <p:nvPr/>
        </p:nvSpPr>
        <p:spPr>
          <a:xfrm>
            <a:off x="6228184" y="5157192"/>
            <a:ext cx="291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rgbClr val="0033CC"/>
                </a:solidFill>
                <a:latin typeface="Palatino Linotype" pitchFamily="18" charset="0"/>
              </a:rPr>
              <a:t>Coupled</a:t>
            </a:r>
            <a:r>
              <a:rPr lang="es-ES" sz="2800" dirty="0" smtClean="0">
                <a:solidFill>
                  <a:srgbClr val="0033CC"/>
                </a:solidFill>
                <a:latin typeface="Palatino Linotype" pitchFamily="18" charset="0"/>
              </a:rPr>
              <a:t> </a:t>
            </a:r>
            <a:r>
              <a:rPr lang="es-ES" sz="2800" dirty="0" err="1" smtClean="0">
                <a:solidFill>
                  <a:srgbClr val="0033CC"/>
                </a:solidFill>
                <a:latin typeface="Palatino Linotype" pitchFamily="18" charset="0"/>
              </a:rPr>
              <a:t>channel</a:t>
            </a:r>
            <a:endParaRPr lang="es-ES" sz="2800" dirty="0">
              <a:solidFill>
                <a:srgbClr val="0033CC"/>
              </a:solidFill>
              <a:latin typeface="Palatino Linotype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5496" y="515719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rgbClr val="00B050"/>
                </a:solidFill>
                <a:latin typeface="Palatino Linotype" pitchFamily="18" charset="0"/>
              </a:rPr>
              <a:t>Two</a:t>
            </a:r>
            <a:r>
              <a:rPr lang="es-ES" sz="2800" dirty="0" smtClean="0">
                <a:solidFill>
                  <a:srgbClr val="00B050"/>
                </a:solidFill>
                <a:latin typeface="Palatino Linotype" pitchFamily="18" charset="0"/>
              </a:rPr>
              <a:t> </a:t>
            </a:r>
            <a:r>
              <a:rPr lang="es-ES" sz="2800" dirty="0" err="1" smtClean="0">
                <a:solidFill>
                  <a:srgbClr val="00B050"/>
                </a:solidFill>
                <a:latin typeface="Palatino Linotype" pitchFamily="18" charset="0"/>
              </a:rPr>
              <a:t>states</a:t>
            </a:r>
            <a:r>
              <a:rPr lang="es-ES" sz="2800" dirty="0" smtClean="0">
                <a:solidFill>
                  <a:srgbClr val="00B050"/>
                </a:solidFill>
                <a:latin typeface="Palatino Linotype" pitchFamily="18" charset="0"/>
              </a:rPr>
              <a:t> </a:t>
            </a:r>
            <a:r>
              <a:rPr lang="es-ES" sz="2800" dirty="0" err="1" smtClean="0">
                <a:solidFill>
                  <a:srgbClr val="00B050"/>
                </a:solidFill>
                <a:latin typeface="Palatino Linotype" pitchFamily="18" charset="0"/>
              </a:rPr>
              <a:t>almost</a:t>
            </a:r>
            <a:r>
              <a:rPr lang="es-ES" sz="2800" dirty="0" smtClean="0">
                <a:solidFill>
                  <a:srgbClr val="00B050"/>
                </a:solidFill>
                <a:latin typeface="Palatino Linotype" pitchFamily="18" charset="0"/>
              </a:rPr>
              <a:t> </a:t>
            </a:r>
            <a:r>
              <a:rPr lang="es-ES" sz="2800" dirty="0" err="1" smtClean="0">
                <a:solidFill>
                  <a:srgbClr val="00B050"/>
                </a:solidFill>
                <a:latin typeface="Palatino Linotype" pitchFamily="18" charset="0"/>
              </a:rPr>
              <a:t>degenerated</a:t>
            </a:r>
            <a:endParaRPr lang="es-ES" sz="2800" dirty="0">
              <a:solidFill>
                <a:srgbClr val="00B050"/>
              </a:solidFill>
              <a:latin typeface="Palatino Linotype" pitchFamily="18" charset="0"/>
            </a:endParaRPr>
          </a:p>
        </p:txBody>
      </p:sp>
      <p:cxnSp>
        <p:nvCxnSpPr>
          <p:cNvPr id="30" name="29 Conector recto de flecha"/>
          <p:cNvCxnSpPr/>
          <p:nvPr/>
        </p:nvCxnSpPr>
        <p:spPr bwMode="auto">
          <a:xfrm>
            <a:off x="5148064" y="5445224"/>
            <a:ext cx="108012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ángulo 15"/>
          <p:cNvSpPr/>
          <p:nvPr/>
        </p:nvSpPr>
        <p:spPr>
          <a:xfrm>
            <a:off x="1547664" y="116632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dirty="0">
                <a:solidFill>
                  <a:srgbClr val="0033CC"/>
                </a:solidFill>
              </a:rPr>
              <a:t>23</a:t>
            </a:r>
            <a:r>
              <a:rPr lang="es-ES_tradnl" sz="2000" baseline="30000" dirty="0">
                <a:solidFill>
                  <a:srgbClr val="0033CC"/>
                </a:solidFill>
              </a:rPr>
              <a:t>RD </a:t>
            </a:r>
            <a:r>
              <a:rPr lang="es-ES_tradnl" sz="2000" dirty="0">
                <a:solidFill>
                  <a:srgbClr val="0033CC"/>
                </a:solidFill>
              </a:rPr>
              <a:t>EUROPEAN CONFERENCE ON</a:t>
            </a:r>
          </a:p>
          <a:p>
            <a:pPr algn="ctr"/>
            <a:r>
              <a:rPr lang="es-ES_tradnl" sz="2400" b="1" dirty="0">
                <a:solidFill>
                  <a:srgbClr val="0033CC"/>
                </a:solidFill>
              </a:rPr>
              <a:t>FEW-BODY PROBLEMS IN PHYSICS</a:t>
            </a:r>
            <a:endParaRPr lang="es-E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8460432" y="6381328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12</a:t>
            </a:r>
            <a:endParaRPr lang="es-E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2123728" y="407707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0033CC"/>
                </a:solidFill>
                <a:latin typeface="Palatino Linotype" pitchFamily="18" charset="0"/>
              </a:rPr>
              <a:t>(L=1)</a:t>
            </a:r>
            <a:endParaRPr lang="es-ES" sz="2000" dirty="0">
              <a:solidFill>
                <a:srgbClr val="0033CC"/>
              </a:solidFill>
              <a:latin typeface="Palatino Linotype" pitchFamily="18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724128" y="364502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Palatino Linotype" pitchFamily="18" charset="0"/>
              </a:rPr>
              <a:t>(L=0)</a:t>
            </a:r>
            <a:endParaRPr lang="es-ES" sz="20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1556792"/>
            <a:ext cx="88924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0033CC"/>
                </a:solidFill>
                <a:latin typeface="Palatino Linotype" pitchFamily="18" charset="0"/>
              </a:rPr>
              <a:t>Two</a:t>
            </a:r>
            <a:r>
              <a:rPr lang="es-ES" sz="3200" dirty="0" smtClean="0">
                <a:solidFill>
                  <a:srgbClr val="0033CC"/>
                </a:solidFill>
                <a:latin typeface="Palatino Linotype" pitchFamily="18" charset="0"/>
              </a:rPr>
              <a:t> </a:t>
            </a:r>
            <a:r>
              <a:rPr lang="es-ES" sz="3200" dirty="0" err="1" smtClean="0">
                <a:solidFill>
                  <a:srgbClr val="0033CC"/>
                </a:solidFill>
                <a:latin typeface="Palatino Linotype" pitchFamily="18" charset="0"/>
              </a:rPr>
              <a:t>different</a:t>
            </a:r>
            <a:r>
              <a:rPr lang="es-ES" sz="3200" dirty="0" smtClean="0">
                <a:solidFill>
                  <a:srgbClr val="0033CC"/>
                </a:solidFill>
                <a:latin typeface="Palatino Linotype" pitchFamily="18" charset="0"/>
              </a:rPr>
              <a:t> </a:t>
            </a:r>
            <a:r>
              <a:rPr lang="es-ES" sz="3200" dirty="0" err="1" smtClean="0">
                <a:solidFill>
                  <a:srgbClr val="0033CC"/>
                </a:solidFill>
                <a:latin typeface="Palatino Linotype" pitchFamily="18" charset="0"/>
              </a:rPr>
              <a:t>scenarios</a:t>
            </a:r>
            <a:r>
              <a:rPr lang="es-ES" sz="3200" dirty="0" smtClean="0">
                <a:solidFill>
                  <a:srgbClr val="0033CC"/>
                </a:solidFill>
                <a:latin typeface="Palatino Linotype" pitchFamily="18" charset="0"/>
              </a:rPr>
              <a:t>:</a:t>
            </a:r>
          </a:p>
          <a:p>
            <a:endParaRPr lang="es-ES" sz="900" dirty="0" smtClean="0">
              <a:latin typeface="Palatino Linotype" pitchFamily="18" charset="0"/>
            </a:endParaRPr>
          </a:p>
          <a:p>
            <a:r>
              <a:rPr lang="es-ES" sz="2800" dirty="0" err="1" smtClean="0">
                <a:solidFill>
                  <a:srgbClr val="C00000"/>
                </a:solidFill>
                <a:latin typeface="Palatino Linotype" pitchFamily="18" charset="0"/>
              </a:rPr>
              <a:t>Strong</a:t>
            </a:r>
            <a:r>
              <a:rPr lang="es-ES" sz="28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  <a:latin typeface="Palatino Linotype" pitchFamily="18" charset="0"/>
              </a:rPr>
              <a:t>coupling</a:t>
            </a:r>
            <a:r>
              <a:rPr lang="es-ES" sz="28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  <a:latin typeface="Palatino Linotype" pitchFamily="18" charset="0"/>
              </a:rPr>
              <a:t>with</a:t>
            </a:r>
            <a:r>
              <a:rPr lang="es-ES" sz="28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  <a:latin typeface="Palatino Linotype" pitchFamily="18" charset="0"/>
              </a:rPr>
              <a:t>meson-meson</a:t>
            </a:r>
            <a:r>
              <a:rPr lang="es-ES" sz="28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  <a:latin typeface="Palatino Linotype" pitchFamily="18" charset="0"/>
              </a:rPr>
              <a:t>channels</a:t>
            </a:r>
            <a:endParaRPr lang="es-ES" sz="2800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endParaRPr lang="es-ES" sz="900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marL="457200" indent="-457200">
              <a:buAutoNum type="alphaLcParenR"/>
            </a:pP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The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coupling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shift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 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substantially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the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energy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 of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the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two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 quark  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state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   (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mass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shift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)</a:t>
            </a:r>
          </a:p>
          <a:p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b)  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If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strong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enough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may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create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 new extra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states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 (XYZ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states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)</a:t>
            </a:r>
          </a:p>
          <a:p>
            <a:endParaRPr lang="es-ES" sz="2400" dirty="0" smtClean="0">
              <a:latin typeface="Palatino Linotype" pitchFamily="18" charset="0"/>
            </a:endParaRPr>
          </a:p>
          <a:p>
            <a:r>
              <a:rPr lang="es-ES" sz="2800" dirty="0" err="1" smtClean="0">
                <a:solidFill>
                  <a:srgbClr val="008000"/>
                </a:solidFill>
                <a:latin typeface="Palatino Linotype" pitchFamily="18" charset="0"/>
              </a:rPr>
              <a:t>Weak</a:t>
            </a:r>
            <a:r>
              <a:rPr lang="es-ES" sz="2800" dirty="0" smtClean="0">
                <a:solidFill>
                  <a:srgbClr val="008000"/>
                </a:solidFill>
                <a:latin typeface="Palatino Linotype" pitchFamily="18" charset="0"/>
              </a:rPr>
              <a:t> </a:t>
            </a:r>
            <a:r>
              <a:rPr lang="es-ES" sz="2800" dirty="0" err="1" smtClean="0">
                <a:solidFill>
                  <a:srgbClr val="008000"/>
                </a:solidFill>
                <a:latin typeface="Palatino Linotype" pitchFamily="18" charset="0"/>
              </a:rPr>
              <a:t>coupling</a:t>
            </a:r>
            <a:endParaRPr lang="es-ES" sz="2800" dirty="0" smtClean="0">
              <a:solidFill>
                <a:srgbClr val="008000"/>
              </a:solidFill>
              <a:latin typeface="Palatino Linotype" pitchFamily="18" charset="0"/>
            </a:endParaRPr>
          </a:p>
          <a:p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a) </a:t>
            </a:r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The</a:t>
            </a:r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coupling</a:t>
            </a:r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shift</a:t>
            </a:r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slightly</a:t>
            </a:r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the</a:t>
            </a:r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energy</a:t>
            </a:r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of </a:t>
            </a:r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the</a:t>
            </a:r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two</a:t>
            </a:r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quark </a:t>
            </a:r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state</a:t>
            </a:r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</a:t>
            </a:r>
          </a:p>
          <a:p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b) No extra </a:t>
            </a:r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states</a:t>
            </a:r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( </a:t>
            </a:r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but</a:t>
            </a:r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some</a:t>
            </a:r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 </a:t>
            </a:r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threshold</a:t>
            </a:r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effects</a:t>
            </a:r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are posibles)</a:t>
            </a:r>
            <a:endParaRPr lang="es-ES" sz="2400" dirty="0">
              <a:solidFill>
                <a:srgbClr val="008000"/>
              </a:solidFill>
              <a:latin typeface="Palatino Linotype" pitchFamily="18" charset="0"/>
            </a:endParaRPr>
          </a:p>
        </p:txBody>
      </p:sp>
      <p:sp>
        <p:nvSpPr>
          <p:cNvPr id="5" name="Rectángulo 15"/>
          <p:cNvSpPr/>
          <p:nvPr/>
        </p:nvSpPr>
        <p:spPr>
          <a:xfrm>
            <a:off x="1547664" y="116632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dirty="0">
                <a:solidFill>
                  <a:srgbClr val="0033CC"/>
                </a:solidFill>
              </a:rPr>
              <a:t>23</a:t>
            </a:r>
            <a:r>
              <a:rPr lang="es-ES_tradnl" sz="2000" baseline="30000" dirty="0">
                <a:solidFill>
                  <a:srgbClr val="0033CC"/>
                </a:solidFill>
              </a:rPr>
              <a:t>RD </a:t>
            </a:r>
            <a:r>
              <a:rPr lang="es-ES_tradnl" sz="2000" dirty="0">
                <a:solidFill>
                  <a:srgbClr val="0033CC"/>
                </a:solidFill>
              </a:rPr>
              <a:t>EUROPEAN CONFERENCE ON</a:t>
            </a:r>
          </a:p>
          <a:p>
            <a:pPr algn="ctr"/>
            <a:r>
              <a:rPr lang="es-ES_tradnl" sz="2400" b="1" dirty="0">
                <a:solidFill>
                  <a:srgbClr val="0033CC"/>
                </a:solidFill>
              </a:rPr>
              <a:t>FEW-BODY PROBLEMS IN PHYSICS</a:t>
            </a:r>
            <a:endParaRPr lang="es-E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13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0"/>
            <a:ext cx="5627096" cy="93276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27584" y="1196752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rgbClr val="00B050"/>
                </a:solidFill>
                <a:latin typeface="Palatino Linotype" pitchFamily="18" charset="0"/>
              </a:rPr>
              <a:t>2015 </a:t>
            </a:r>
            <a:r>
              <a:rPr lang="es-ES_tradnl" sz="4000" dirty="0" err="1" smtClean="0">
                <a:solidFill>
                  <a:srgbClr val="00B050"/>
                </a:solidFill>
                <a:latin typeface="Palatino Linotype" pitchFamily="18" charset="0"/>
              </a:rPr>
              <a:t>LHCb</a:t>
            </a:r>
            <a:r>
              <a:rPr lang="es-ES_tradnl" sz="4000" dirty="0" smtClean="0">
                <a:solidFill>
                  <a:srgbClr val="00B050"/>
                </a:solidFill>
                <a:latin typeface="Palatino Linotype" pitchFamily="18" charset="0"/>
              </a:rPr>
              <a:t> </a:t>
            </a:r>
            <a:r>
              <a:rPr lang="es-ES_tradnl" sz="4000" dirty="0" err="1" smtClean="0">
                <a:solidFill>
                  <a:srgbClr val="00B050"/>
                </a:solidFill>
                <a:latin typeface="Palatino Linotype" pitchFamily="18" charset="0"/>
              </a:rPr>
              <a:t>Pentaquark</a:t>
            </a:r>
            <a:endParaRPr lang="es-ES_tradnl" sz="4000" dirty="0">
              <a:solidFill>
                <a:srgbClr val="00B050"/>
              </a:solidFill>
              <a:latin typeface="Palatino Linotype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844823"/>
            <a:ext cx="3600400" cy="16612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2551" y="3501008"/>
            <a:ext cx="6413785" cy="2662044"/>
          </a:xfrm>
          <a:prstGeom prst="rect">
            <a:avLst/>
          </a:prstGeom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30500020"/>
              </p:ext>
            </p:extLst>
          </p:nvPr>
        </p:nvGraphicFramePr>
        <p:xfrm>
          <a:off x="1043608" y="2132856"/>
          <a:ext cx="2808312" cy="729432"/>
        </p:xfrm>
        <a:graphic>
          <a:graphicData uri="http://schemas.openxmlformats.org/presentationml/2006/ole">
            <p:oleObj spid="_x0000_s107524" name="Equation" r:id="rId6" imgW="977760" imgH="253800" progId="Equation.DSMT4">
              <p:embed/>
            </p:oleObj>
          </a:graphicData>
        </a:graphic>
      </p:graphicFrame>
      <p:sp>
        <p:nvSpPr>
          <p:cNvPr id="7" name="Rectángulo 6"/>
          <p:cNvSpPr/>
          <p:nvPr/>
        </p:nvSpPr>
        <p:spPr>
          <a:xfrm>
            <a:off x="5868144" y="6237312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Lucida Grande"/>
                <a:hlinkClick r:id="rId7"/>
              </a:rPr>
              <a:t>PhysRevLett.115.072001</a:t>
            </a:r>
            <a:endParaRPr lang="es-ES_tradnl" dirty="0"/>
          </a:p>
        </p:txBody>
      </p:sp>
      <p:sp>
        <p:nvSpPr>
          <p:cNvPr id="8" name="7 CuadroTexto"/>
          <p:cNvSpPr txBox="1"/>
          <p:nvPr/>
        </p:nvSpPr>
        <p:spPr>
          <a:xfrm>
            <a:off x="3995936" y="1916832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973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16632"/>
            <a:ext cx="5627096" cy="932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4267702"/>
            <a:ext cx="7452320" cy="2590298"/>
          </a:xfrm>
          <a:prstGeom prst="rect">
            <a:avLst/>
          </a:prstGeom>
        </p:spPr>
      </p:pic>
      <p:grpSp>
        <p:nvGrpSpPr>
          <p:cNvPr id="13" name="12 Grupo"/>
          <p:cNvGrpSpPr/>
          <p:nvPr/>
        </p:nvGrpSpPr>
        <p:grpSpPr>
          <a:xfrm>
            <a:off x="971600" y="1412776"/>
            <a:ext cx="8136904" cy="3033628"/>
            <a:chOff x="179512" y="1124744"/>
            <a:chExt cx="8424936" cy="332166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1772" y="1340768"/>
              <a:ext cx="7814644" cy="2726592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5796136" y="4077072"/>
              <a:ext cx="28083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5580112" y="1124744"/>
              <a:ext cx="28083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716016" y="3717032"/>
              <a:ext cx="7920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611560" y="1124744"/>
              <a:ext cx="7920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179512" y="4077072"/>
              <a:ext cx="7920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4" name="13 Rectángulo"/>
          <p:cNvSpPr/>
          <p:nvPr/>
        </p:nvSpPr>
        <p:spPr>
          <a:xfrm>
            <a:off x="222274" y="1052736"/>
            <a:ext cx="37016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_tradnl" sz="4000" dirty="0" smtClean="0">
                <a:solidFill>
                  <a:srgbClr val="00B050"/>
                </a:solidFill>
                <a:latin typeface="Palatino Linotype" pitchFamily="18" charset="0"/>
              </a:rPr>
              <a:t>2016 </a:t>
            </a:r>
            <a:r>
              <a:rPr lang="es-ES_tradnl" sz="4000" dirty="0" err="1" smtClean="0">
                <a:solidFill>
                  <a:srgbClr val="00B050"/>
                </a:solidFill>
                <a:latin typeface="Palatino Linotype" pitchFamily="18" charset="0"/>
              </a:rPr>
              <a:t>what</a:t>
            </a:r>
            <a:r>
              <a:rPr lang="es-ES_tradnl" sz="4000" dirty="0" smtClean="0">
                <a:solidFill>
                  <a:srgbClr val="00B050"/>
                </a:solidFill>
                <a:latin typeface="Palatino Linotype" pitchFamily="18" charset="0"/>
              </a:rPr>
              <a:t> </a:t>
            </a:r>
            <a:r>
              <a:rPr lang="es-ES_tradnl" sz="4000" dirty="0" err="1" smtClean="0">
                <a:solidFill>
                  <a:srgbClr val="00B050"/>
                </a:solidFill>
                <a:latin typeface="Palatino Linotype" pitchFamily="18" charset="0"/>
              </a:rPr>
              <a:t>else</a:t>
            </a:r>
            <a:r>
              <a:rPr lang="es-ES_tradnl" sz="4000" dirty="0" smtClean="0">
                <a:solidFill>
                  <a:srgbClr val="00B050"/>
                </a:solidFill>
                <a:latin typeface="Palatino Linotype" pitchFamily="18" charset="0"/>
              </a:rPr>
              <a:t>?</a:t>
            </a:r>
            <a:endParaRPr lang="es-ES_tradnl" sz="4000" dirty="0">
              <a:solidFill>
                <a:srgbClr val="00B050"/>
              </a:solidFill>
              <a:latin typeface="Palatino Linotype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91680" y="414908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743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16632"/>
            <a:ext cx="5627096" cy="93276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00034" y="1714488"/>
            <a:ext cx="896448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>
                <a:solidFill>
                  <a:srgbClr val="0033CC"/>
                </a:solidFill>
                <a:latin typeface="Palatino Linotype" pitchFamily="18" charset="0"/>
              </a:rPr>
              <a:t>Theoretical</a:t>
            </a:r>
            <a:r>
              <a:rPr lang="es-ES" sz="3600" dirty="0" smtClean="0">
                <a:solidFill>
                  <a:srgbClr val="0033CC"/>
                </a:solidFill>
                <a:latin typeface="Palatino Linotype" pitchFamily="18" charset="0"/>
              </a:rPr>
              <a:t> </a:t>
            </a:r>
            <a:r>
              <a:rPr lang="es-ES" sz="3600" dirty="0" err="1" smtClean="0">
                <a:solidFill>
                  <a:srgbClr val="0033CC"/>
                </a:solidFill>
                <a:latin typeface="Palatino Linotype" pitchFamily="18" charset="0"/>
              </a:rPr>
              <a:t>Ingredients</a:t>
            </a:r>
            <a:endParaRPr lang="es-ES" sz="3600" dirty="0" smtClean="0">
              <a:solidFill>
                <a:srgbClr val="0033CC"/>
              </a:solidFill>
              <a:latin typeface="Palatino Linotype" pitchFamily="18" charset="0"/>
            </a:endParaRPr>
          </a:p>
          <a:p>
            <a:endParaRPr lang="es-ES_tradnl" sz="1200" dirty="0" smtClean="0">
              <a:solidFill>
                <a:srgbClr val="0033CC"/>
              </a:solidFill>
              <a:latin typeface="Palatino Linotype" pitchFamily="18" charset="0"/>
            </a:endParaRPr>
          </a:p>
          <a:p>
            <a:endParaRPr lang="es-ES" sz="1200" dirty="0" smtClean="0">
              <a:solidFill>
                <a:srgbClr val="0033CC"/>
              </a:solidFill>
              <a:latin typeface="Palatino Linotype" pitchFamily="18" charset="0"/>
            </a:endParaRPr>
          </a:p>
          <a:p>
            <a:endParaRPr lang="es-ES" sz="900" dirty="0" smtClean="0">
              <a:solidFill>
                <a:srgbClr val="0033CC"/>
              </a:solidFill>
              <a:latin typeface="Palatino Linotyp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3200" dirty="0" err="1" smtClean="0">
                <a:solidFill>
                  <a:srgbClr val="00B050"/>
                </a:solidFill>
                <a:latin typeface="Palatino Linotype" pitchFamily="18" charset="0"/>
              </a:rPr>
              <a:t>Two</a:t>
            </a:r>
            <a:r>
              <a:rPr lang="es-ES" sz="3200" dirty="0" smtClean="0">
                <a:solidFill>
                  <a:srgbClr val="00B050"/>
                </a:solidFill>
                <a:latin typeface="Palatino Linotype" pitchFamily="18" charset="0"/>
              </a:rPr>
              <a:t> </a:t>
            </a:r>
            <a:r>
              <a:rPr lang="es-ES" sz="3200" dirty="0" err="1" smtClean="0">
                <a:solidFill>
                  <a:srgbClr val="00B050"/>
                </a:solidFill>
                <a:latin typeface="Palatino Linotype" pitchFamily="18" charset="0"/>
              </a:rPr>
              <a:t>body</a:t>
            </a:r>
            <a:r>
              <a:rPr lang="es-ES" sz="3200" dirty="0" smtClean="0">
                <a:solidFill>
                  <a:srgbClr val="00B050"/>
                </a:solidFill>
                <a:latin typeface="Palatino Linotype" pitchFamily="18" charset="0"/>
              </a:rPr>
              <a:t> </a:t>
            </a:r>
            <a:r>
              <a:rPr lang="es-ES" sz="3200" dirty="0" err="1" smtClean="0">
                <a:solidFill>
                  <a:srgbClr val="00B050"/>
                </a:solidFill>
                <a:latin typeface="Palatino Linotype" pitchFamily="18" charset="0"/>
              </a:rPr>
              <a:t>model</a:t>
            </a:r>
            <a:r>
              <a:rPr lang="es-ES" sz="3200" dirty="0" smtClean="0">
                <a:solidFill>
                  <a:srgbClr val="00B050"/>
                </a:solidFill>
                <a:latin typeface="Palatino Linotype" pitchFamily="18" charset="0"/>
              </a:rPr>
              <a:t>: </a:t>
            </a:r>
            <a:r>
              <a:rPr lang="es-ES" sz="3200" dirty="0" err="1" smtClean="0">
                <a:solidFill>
                  <a:srgbClr val="C00000"/>
                </a:solidFill>
                <a:latin typeface="Palatino Linotype" pitchFamily="18" charset="0"/>
              </a:rPr>
              <a:t>Constituent</a:t>
            </a:r>
            <a:r>
              <a:rPr lang="es-ES" sz="3200" dirty="0" smtClean="0">
                <a:solidFill>
                  <a:srgbClr val="C00000"/>
                </a:solidFill>
                <a:latin typeface="Palatino Linotype" pitchFamily="18" charset="0"/>
              </a:rPr>
              <a:t> Quark </a:t>
            </a:r>
            <a:r>
              <a:rPr lang="es-ES" sz="3200" dirty="0" err="1" smtClean="0">
                <a:solidFill>
                  <a:srgbClr val="C00000"/>
                </a:solidFill>
                <a:latin typeface="Palatino Linotype" pitchFamily="18" charset="0"/>
              </a:rPr>
              <a:t>Model</a:t>
            </a:r>
            <a:endParaRPr lang="es-ES" sz="3200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>
              <a:buFont typeface="Wingdings" pitchFamily="2" charset="2"/>
              <a:buChar char="ü"/>
            </a:pPr>
            <a:endParaRPr lang="es-ES" sz="900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3200" dirty="0" err="1" smtClean="0">
                <a:solidFill>
                  <a:srgbClr val="00B050"/>
                </a:solidFill>
                <a:latin typeface="Palatino Linotype" pitchFamily="18" charset="0"/>
              </a:rPr>
              <a:t>Coupled</a:t>
            </a:r>
            <a:r>
              <a:rPr lang="es-ES" sz="3200" dirty="0" smtClean="0">
                <a:solidFill>
                  <a:srgbClr val="00B050"/>
                </a:solidFill>
                <a:latin typeface="Palatino Linotype" pitchFamily="18" charset="0"/>
              </a:rPr>
              <a:t> </a:t>
            </a:r>
            <a:r>
              <a:rPr lang="es-ES" sz="3200" dirty="0" err="1" smtClean="0">
                <a:solidFill>
                  <a:srgbClr val="00B050"/>
                </a:solidFill>
                <a:latin typeface="Palatino Linotype" pitchFamily="18" charset="0"/>
              </a:rPr>
              <a:t>channel</a:t>
            </a:r>
            <a:r>
              <a:rPr lang="es-ES" sz="3200" dirty="0" smtClean="0">
                <a:solidFill>
                  <a:srgbClr val="00B050"/>
                </a:solidFill>
                <a:latin typeface="Palatino Linotype" pitchFamily="18" charset="0"/>
              </a:rPr>
              <a:t> </a:t>
            </a:r>
            <a:r>
              <a:rPr lang="es-ES" sz="3200" dirty="0" err="1" smtClean="0">
                <a:solidFill>
                  <a:srgbClr val="00B050"/>
                </a:solidFill>
                <a:latin typeface="Palatino Linotype" pitchFamily="18" charset="0"/>
              </a:rPr>
              <a:t>model</a:t>
            </a:r>
            <a:r>
              <a:rPr lang="es-ES" sz="3200" dirty="0" smtClean="0">
                <a:solidFill>
                  <a:srgbClr val="00B050"/>
                </a:solidFill>
                <a:latin typeface="Palatino Linotype" pitchFamily="18" charset="0"/>
              </a:rPr>
              <a:t>:</a:t>
            </a:r>
            <a:r>
              <a:rPr lang="es-ES" sz="3200" dirty="0" smtClean="0">
                <a:solidFill>
                  <a:srgbClr val="C00000"/>
                </a:solidFill>
                <a:latin typeface="Palatino Linotype" pitchFamily="18" charset="0"/>
              </a:rPr>
              <a:t> RGM</a:t>
            </a:r>
          </a:p>
          <a:p>
            <a:endParaRPr lang="es-ES" sz="900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3200" dirty="0" err="1" smtClean="0">
                <a:solidFill>
                  <a:srgbClr val="00B050"/>
                </a:solidFill>
                <a:latin typeface="Palatino Linotype" pitchFamily="18" charset="0"/>
              </a:rPr>
              <a:t>Coupling</a:t>
            </a:r>
            <a:r>
              <a:rPr lang="es-ES" sz="3200" dirty="0" smtClean="0">
                <a:solidFill>
                  <a:srgbClr val="00B050"/>
                </a:solidFill>
                <a:latin typeface="Palatino Linotype" pitchFamily="18" charset="0"/>
              </a:rPr>
              <a:t> </a:t>
            </a:r>
            <a:r>
              <a:rPr lang="es-ES" sz="3200" dirty="0" smtClean="0">
                <a:latin typeface="Palatino Linotype" pitchFamily="18" charset="0"/>
              </a:rPr>
              <a:t>: </a:t>
            </a:r>
            <a:r>
              <a:rPr lang="es-ES" sz="3200" dirty="0" err="1" smtClean="0">
                <a:solidFill>
                  <a:srgbClr val="C00000"/>
                </a:solidFill>
                <a:latin typeface="Palatino Linotype" pitchFamily="18" charset="0"/>
              </a:rPr>
              <a:t>Pair</a:t>
            </a:r>
            <a:r>
              <a:rPr lang="es-ES" sz="32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Palatino Linotype" pitchFamily="18" charset="0"/>
              </a:rPr>
              <a:t>Creation</a:t>
            </a:r>
            <a:r>
              <a:rPr lang="es-ES" sz="32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Palatino Linotype" pitchFamily="18" charset="0"/>
              </a:rPr>
              <a:t>Model</a:t>
            </a:r>
            <a:r>
              <a:rPr lang="es-ES" sz="3200" dirty="0" smtClean="0">
                <a:solidFill>
                  <a:srgbClr val="C00000"/>
                </a:solidFill>
                <a:latin typeface="Palatino Linotype" pitchFamily="18" charset="0"/>
              </a:rPr>
              <a:t> (</a:t>
            </a:r>
            <a:r>
              <a:rPr lang="es-ES" sz="3200" baseline="30000" dirty="0" smtClean="0">
                <a:solidFill>
                  <a:srgbClr val="C00000"/>
                </a:solidFill>
                <a:latin typeface="Palatino Linotype" pitchFamily="18" charset="0"/>
              </a:rPr>
              <a:t>3</a:t>
            </a:r>
            <a:r>
              <a:rPr lang="es-ES" sz="3200" dirty="0" smtClean="0">
                <a:solidFill>
                  <a:srgbClr val="C00000"/>
                </a:solidFill>
                <a:latin typeface="Palatino Linotype" pitchFamily="18" charset="0"/>
              </a:rPr>
              <a:t>P </a:t>
            </a:r>
            <a:r>
              <a:rPr lang="es-ES" sz="3200" baseline="-25000" dirty="0" smtClean="0">
                <a:solidFill>
                  <a:srgbClr val="C00000"/>
                </a:solidFill>
                <a:latin typeface="Palatino Linotype" pitchFamily="18" charset="0"/>
              </a:rPr>
              <a:t>0</a:t>
            </a:r>
            <a:r>
              <a:rPr lang="es-ES" sz="3200" dirty="0" smtClean="0">
                <a:solidFill>
                  <a:srgbClr val="C00000"/>
                </a:solidFill>
                <a:latin typeface="Palatino Linotype" pitchFamily="18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endParaRPr lang="es-ES" sz="3600" dirty="0" smtClean="0">
              <a:latin typeface="Palatino Linotype" pitchFamily="18" charset="0"/>
            </a:endParaRPr>
          </a:p>
          <a:p>
            <a:endParaRPr lang="es-ES" sz="3600" dirty="0" smtClean="0">
              <a:latin typeface="Palatino Linotype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16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16632"/>
            <a:ext cx="5627096" cy="93276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51520" y="116713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rgbClr val="006600"/>
                </a:solidFill>
                <a:latin typeface="Palatino Linotype" pitchFamily="18" charset="0"/>
              </a:rPr>
              <a:t>The</a:t>
            </a:r>
            <a:r>
              <a:rPr lang="es-ES" sz="2400" dirty="0" smtClean="0">
                <a:solidFill>
                  <a:srgbClr val="0066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006600"/>
                </a:solidFill>
                <a:latin typeface="Palatino Linotype" pitchFamily="18" charset="0"/>
              </a:rPr>
              <a:t>constituent</a:t>
            </a:r>
            <a:r>
              <a:rPr lang="es-ES" sz="2400" dirty="0" smtClean="0">
                <a:solidFill>
                  <a:srgbClr val="006600"/>
                </a:solidFill>
                <a:latin typeface="Palatino Linotype" pitchFamily="18" charset="0"/>
              </a:rPr>
              <a:t> quark </a:t>
            </a:r>
            <a:r>
              <a:rPr lang="es-ES" sz="2400" dirty="0" err="1" smtClean="0">
                <a:solidFill>
                  <a:srgbClr val="006600"/>
                </a:solidFill>
                <a:latin typeface="Palatino Linotype" pitchFamily="18" charset="0"/>
              </a:rPr>
              <a:t>model</a:t>
            </a:r>
            <a:endParaRPr lang="es-ES" sz="2400" dirty="0">
              <a:solidFill>
                <a:srgbClr val="006600"/>
              </a:solidFill>
              <a:latin typeface="Palatino Linotype" pitchFamily="18" charset="0"/>
            </a:endParaRPr>
          </a:p>
        </p:txBody>
      </p:sp>
      <p:pic>
        <p:nvPicPr>
          <p:cNvPr id="7" name="6 Imagen" descr="P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12494"/>
            <a:ext cx="3888432" cy="4896826"/>
          </a:xfrm>
          <a:prstGeom prst="rect">
            <a:avLst/>
          </a:prstGeom>
        </p:spPr>
      </p:pic>
      <p:pic>
        <p:nvPicPr>
          <p:cNvPr id="8" name="7 Imagen" descr="P2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916832"/>
            <a:ext cx="3922996" cy="1296144"/>
          </a:xfrm>
          <a:prstGeom prst="rect">
            <a:avLst/>
          </a:prstGeom>
        </p:spPr>
      </p:pic>
      <p:pic>
        <p:nvPicPr>
          <p:cNvPr id="9" name="8 Imagen" descr="P2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429000"/>
            <a:ext cx="3672408" cy="309634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17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16632"/>
            <a:ext cx="5627096" cy="932769"/>
          </a:xfrm>
          <a:prstGeom prst="rect">
            <a:avLst/>
          </a:prstGeom>
        </p:spPr>
      </p:pic>
      <p:pic>
        <p:nvPicPr>
          <p:cNvPr id="6" name="5 Imagen" descr="Páginas desdeg189804p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6647" y="1714488"/>
            <a:ext cx="3643119" cy="2938648"/>
          </a:xfrm>
          <a:prstGeom prst="rect">
            <a:avLst/>
          </a:prstGeom>
        </p:spPr>
      </p:pic>
      <p:pic>
        <p:nvPicPr>
          <p:cNvPr id="7" name="6 Imagen" descr="Páginas desdeslides_MESON2016_JorgeSegovia_v1_Página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857364"/>
            <a:ext cx="4030189" cy="275135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51520" y="1038509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rgbClr val="006600"/>
                </a:solidFill>
                <a:latin typeface="Palatino Linotype" pitchFamily="18" charset="0"/>
              </a:rPr>
              <a:t>The</a:t>
            </a:r>
            <a:r>
              <a:rPr lang="es-ES" sz="2400" dirty="0" smtClean="0">
                <a:solidFill>
                  <a:srgbClr val="0066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006600"/>
                </a:solidFill>
                <a:latin typeface="Palatino Linotype" pitchFamily="18" charset="0"/>
              </a:rPr>
              <a:t>constituent</a:t>
            </a:r>
            <a:r>
              <a:rPr lang="es-ES" sz="2400" dirty="0" smtClean="0">
                <a:solidFill>
                  <a:srgbClr val="006600"/>
                </a:solidFill>
                <a:latin typeface="Palatino Linotype" pitchFamily="18" charset="0"/>
              </a:rPr>
              <a:t> quark </a:t>
            </a:r>
            <a:r>
              <a:rPr lang="es-ES" sz="2400" dirty="0" err="1" smtClean="0">
                <a:solidFill>
                  <a:srgbClr val="006600"/>
                </a:solidFill>
                <a:latin typeface="Palatino Linotype" pitchFamily="18" charset="0"/>
              </a:rPr>
              <a:t>model</a:t>
            </a:r>
            <a:endParaRPr lang="es-ES" sz="2400" dirty="0">
              <a:solidFill>
                <a:srgbClr val="006600"/>
              </a:solidFill>
              <a:latin typeface="Palatino Linotype" pitchFamily="18" charset="0"/>
            </a:endParaRPr>
          </a:p>
        </p:txBody>
      </p:sp>
      <p:pic>
        <p:nvPicPr>
          <p:cNvPr id="10" name="9 Imagen" descr="Páginas desdeslides_MESON2016_JorgeSegovia_v1_Página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5000636"/>
            <a:ext cx="6109463" cy="1512168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57158" y="150017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rgbClr val="C00000"/>
                </a:solidFill>
                <a:latin typeface="Palatino Linotype" pitchFamily="18" charset="0"/>
              </a:rPr>
              <a:t>One</a:t>
            </a:r>
            <a:r>
              <a:rPr lang="es-ES_tradnl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_tradnl" dirty="0" err="1" smtClean="0">
                <a:solidFill>
                  <a:srgbClr val="C00000"/>
                </a:solidFill>
                <a:latin typeface="Palatino Linotype" pitchFamily="18" charset="0"/>
              </a:rPr>
              <a:t>Gluon</a:t>
            </a:r>
            <a:r>
              <a:rPr lang="es-ES_tradnl" dirty="0" smtClean="0">
                <a:solidFill>
                  <a:srgbClr val="C00000"/>
                </a:solidFill>
                <a:latin typeface="Palatino Linotype" pitchFamily="18" charset="0"/>
              </a:rPr>
              <a:t> Exchange</a:t>
            </a:r>
            <a:endParaRPr lang="es-ES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8596" y="457200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rgbClr val="0033CC"/>
                </a:solidFill>
                <a:latin typeface="Palatino Linotype" pitchFamily="18" charset="0"/>
              </a:rPr>
              <a:t>Confinement</a:t>
            </a:r>
            <a:endParaRPr lang="es-ES" dirty="0">
              <a:solidFill>
                <a:srgbClr val="0033CC"/>
              </a:solidFill>
              <a:latin typeface="Palatino Linotype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18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536" y="1448972"/>
            <a:ext cx="8639944" cy="3996252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s-ES_tradnl" sz="1600" dirty="0" smtClean="0">
                <a:solidFill>
                  <a:srgbClr val="336600"/>
                </a:solidFill>
              </a:rPr>
              <a:t>N-N </a:t>
            </a:r>
            <a:r>
              <a:rPr lang="es-ES_tradnl" sz="1600" dirty="0" err="1" smtClean="0">
                <a:solidFill>
                  <a:srgbClr val="336600"/>
                </a:solidFill>
              </a:rPr>
              <a:t>interaction</a:t>
            </a:r>
            <a:endParaRPr lang="es-ES_tradnl" sz="1600" dirty="0" smtClean="0">
              <a:solidFill>
                <a:srgbClr val="3366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1600" dirty="0" smtClean="0">
                <a:solidFill>
                  <a:srgbClr val="0033CC"/>
                </a:solidFill>
                <a:cs typeface="Times New Roman" pitchFamily="18" charset="0"/>
              </a:rPr>
              <a:t>F. </a:t>
            </a:r>
            <a:r>
              <a:rPr lang="en-GB" sz="1600" dirty="0" err="1" smtClean="0">
                <a:solidFill>
                  <a:srgbClr val="0033CC"/>
                </a:solidFill>
                <a:cs typeface="Times New Roman" pitchFamily="18" charset="0"/>
              </a:rPr>
              <a:t>Fernández</a:t>
            </a:r>
            <a:r>
              <a:rPr lang="en-GB" sz="1600" dirty="0" smtClean="0">
                <a:solidFill>
                  <a:srgbClr val="0033CC"/>
                </a:solidFill>
                <a:cs typeface="Times New Roman" pitchFamily="18" charset="0"/>
              </a:rPr>
              <a:t>, A. </a:t>
            </a:r>
            <a:r>
              <a:rPr lang="en-GB" sz="1600" dirty="0" err="1" smtClean="0">
                <a:solidFill>
                  <a:srgbClr val="0033CC"/>
                </a:solidFill>
                <a:cs typeface="Times New Roman" pitchFamily="18" charset="0"/>
              </a:rPr>
              <a:t>Valcarce</a:t>
            </a:r>
            <a:r>
              <a:rPr lang="en-GB" sz="1600" dirty="0" smtClean="0">
                <a:solidFill>
                  <a:srgbClr val="0033CC"/>
                </a:solidFill>
                <a:cs typeface="Times New Roman" pitchFamily="18" charset="0"/>
              </a:rPr>
              <a:t>, U. Straub, A. </a:t>
            </a:r>
            <a:r>
              <a:rPr lang="en-GB" sz="1600" dirty="0" err="1" smtClean="0">
                <a:solidFill>
                  <a:srgbClr val="0033CC"/>
                </a:solidFill>
                <a:cs typeface="Times New Roman" pitchFamily="18" charset="0"/>
              </a:rPr>
              <a:t>Faessler</a:t>
            </a:r>
            <a:r>
              <a:rPr lang="en-GB" sz="1600" dirty="0" smtClean="0">
                <a:solidFill>
                  <a:srgbClr val="0033CC"/>
                </a:solidFill>
                <a:cs typeface="Times New Roman" pitchFamily="18" charset="0"/>
              </a:rPr>
              <a:t>. J. Phys. G19, 2013 (1993)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1600" dirty="0" smtClean="0">
                <a:solidFill>
                  <a:srgbClr val="0033CC"/>
                </a:solidFill>
                <a:cs typeface="Times New Roman" pitchFamily="18" charset="0"/>
              </a:rPr>
              <a:t>A. </a:t>
            </a:r>
            <a:r>
              <a:rPr lang="es-ES" sz="1600" dirty="0" err="1" smtClean="0">
                <a:solidFill>
                  <a:srgbClr val="0033CC"/>
                </a:solidFill>
                <a:cs typeface="Times New Roman" pitchFamily="18" charset="0"/>
              </a:rPr>
              <a:t>Valcarce</a:t>
            </a:r>
            <a:r>
              <a:rPr lang="es-ES" sz="1600" dirty="0" smtClean="0">
                <a:solidFill>
                  <a:srgbClr val="0033CC"/>
                </a:solidFill>
                <a:cs typeface="Times New Roman" pitchFamily="18" charset="0"/>
              </a:rPr>
              <a:t>, A. </a:t>
            </a:r>
            <a:r>
              <a:rPr lang="es-ES" sz="1600" dirty="0" err="1" smtClean="0">
                <a:solidFill>
                  <a:srgbClr val="0033CC"/>
                </a:solidFill>
                <a:cs typeface="Times New Roman" pitchFamily="18" charset="0"/>
              </a:rPr>
              <a:t>Faessler</a:t>
            </a:r>
            <a:r>
              <a:rPr lang="es-ES" sz="1600" dirty="0" smtClean="0">
                <a:solidFill>
                  <a:srgbClr val="0033CC"/>
                </a:solidFill>
                <a:cs typeface="Times New Roman" pitchFamily="18" charset="0"/>
              </a:rPr>
              <a:t>, F. Fernández</a:t>
            </a:r>
            <a:r>
              <a:rPr lang="es-ES_tradnl" sz="1600" dirty="0" smtClean="0">
                <a:solidFill>
                  <a:srgbClr val="0033CC"/>
                </a:solidFill>
                <a:cs typeface="Times New Roman" pitchFamily="18" charset="0"/>
              </a:rPr>
              <a:t>. </a:t>
            </a:r>
            <a:r>
              <a:rPr lang="es-ES" sz="1600" dirty="0" err="1" smtClean="0">
                <a:solidFill>
                  <a:srgbClr val="0033CC"/>
                </a:solidFill>
                <a:cs typeface="Times New Roman" pitchFamily="18" charset="0"/>
              </a:rPr>
              <a:t>Phys</a:t>
            </a:r>
            <a:r>
              <a:rPr lang="es-ES" sz="1600" dirty="0" smtClean="0">
                <a:solidFill>
                  <a:srgbClr val="0033CC"/>
                </a:solidFill>
                <a:cs typeface="Times New Roman" pitchFamily="18" charset="0"/>
              </a:rPr>
              <a:t>. </a:t>
            </a:r>
            <a:r>
              <a:rPr lang="es-ES" sz="1600" dirty="0" err="1" smtClean="0">
                <a:solidFill>
                  <a:srgbClr val="0033CC"/>
                </a:solidFill>
                <a:cs typeface="Times New Roman" pitchFamily="18" charset="0"/>
              </a:rPr>
              <a:t>Lett</a:t>
            </a:r>
            <a:r>
              <a:rPr lang="es-ES" sz="1600" dirty="0" smtClean="0">
                <a:solidFill>
                  <a:srgbClr val="0033CC"/>
                </a:solidFill>
                <a:cs typeface="Times New Roman" pitchFamily="18" charset="0"/>
              </a:rPr>
              <a:t>. B345, 367 (1995)</a:t>
            </a:r>
            <a:endParaRPr lang="es-ES_tradnl" sz="1600" dirty="0" smtClean="0">
              <a:solidFill>
                <a:srgbClr val="0033CC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s-ES_tradnl" sz="1600" dirty="0" smtClean="0">
                <a:solidFill>
                  <a:srgbClr val="0033CC"/>
                </a:solidFill>
              </a:rPr>
              <a:t>D.R. </a:t>
            </a:r>
            <a:r>
              <a:rPr lang="es-ES_tradnl" sz="1600" dirty="0" err="1" smtClean="0">
                <a:solidFill>
                  <a:srgbClr val="0033CC"/>
                </a:solidFill>
              </a:rPr>
              <a:t>Entem</a:t>
            </a:r>
            <a:r>
              <a:rPr lang="es-ES_tradnl" sz="1600" dirty="0" smtClean="0">
                <a:solidFill>
                  <a:srgbClr val="0033CC"/>
                </a:solidFill>
              </a:rPr>
              <a:t>, F. Fernández, A. </a:t>
            </a:r>
            <a:r>
              <a:rPr lang="es-ES_tradnl" sz="1600" dirty="0" err="1" smtClean="0">
                <a:solidFill>
                  <a:srgbClr val="0033CC"/>
                </a:solidFill>
              </a:rPr>
              <a:t>Valcarce</a:t>
            </a:r>
            <a:r>
              <a:rPr lang="es-ES_tradnl" sz="1600" dirty="0" smtClean="0">
                <a:solidFill>
                  <a:srgbClr val="0033CC"/>
                </a:solidFill>
              </a:rPr>
              <a:t>. </a:t>
            </a:r>
            <a:r>
              <a:rPr lang="es-ES_tradnl" sz="1600" dirty="0" err="1" smtClean="0">
                <a:solidFill>
                  <a:srgbClr val="0033CC"/>
                </a:solidFill>
              </a:rPr>
              <a:t>Phys</a:t>
            </a:r>
            <a:r>
              <a:rPr lang="es-ES_tradnl" sz="1600" dirty="0" smtClean="0">
                <a:solidFill>
                  <a:srgbClr val="0033CC"/>
                </a:solidFill>
              </a:rPr>
              <a:t>. Rev. C62 034002 (2000)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1600" dirty="0" smtClean="0">
                <a:solidFill>
                  <a:srgbClr val="0033CC"/>
                </a:solidFill>
              </a:rPr>
              <a:t>B. Juliá-</a:t>
            </a:r>
            <a:r>
              <a:rPr lang="es-ES" sz="1600" dirty="0" err="1" smtClean="0">
                <a:solidFill>
                  <a:srgbClr val="0033CC"/>
                </a:solidFill>
              </a:rPr>
              <a:t>Diaz</a:t>
            </a:r>
            <a:r>
              <a:rPr lang="es-ES" sz="1600" dirty="0" smtClean="0">
                <a:solidFill>
                  <a:srgbClr val="0033CC"/>
                </a:solidFill>
              </a:rPr>
              <a:t>, J. </a:t>
            </a:r>
            <a:r>
              <a:rPr lang="es-ES" sz="1600" dirty="0" err="1" smtClean="0">
                <a:solidFill>
                  <a:srgbClr val="0033CC"/>
                </a:solidFill>
              </a:rPr>
              <a:t>Haidenbauer</a:t>
            </a:r>
            <a:r>
              <a:rPr lang="es-ES" sz="1600" dirty="0" smtClean="0">
                <a:solidFill>
                  <a:srgbClr val="0033CC"/>
                </a:solidFill>
              </a:rPr>
              <a:t>, A. </a:t>
            </a:r>
            <a:r>
              <a:rPr lang="es-ES" sz="1600" dirty="0" err="1" smtClean="0">
                <a:solidFill>
                  <a:srgbClr val="0033CC"/>
                </a:solidFill>
              </a:rPr>
              <a:t>Valcarce</a:t>
            </a:r>
            <a:r>
              <a:rPr lang="es-ES" sz="1600" dirty="0" smtClean="0">
                <a:solidFill>
                  <a:srgbClr val="0033CC"/>
                </a:solidFill>
              </a:rPr>
              <a:t>, and F. Fernández</a:t>
            </a:r>
            <a:r>
              <a:rPr lang="es-ES_tradnl" sz="1600" dirty="0" smtClean="0">
                <a:solidFill>
                  <a:srgbClr val="0033CC"/>
                </a:solidFill>
              </a:rPr>
              <a:t>. </a:t>
            </a:r>
            <a:r>
              <a:rPr lang="es-ES" sz="1600" dirty="0" err="1" smtClean="0">
                <a:solidFill>
                  <a:srgbClr val="0033CC"/>
                </a:solidFill>
              </a:rPr>
              <a:t>Phys.Rev.C</a:t>
            </a:r>
            <a:r>
              <a:rPr lang="es-ES" sz="1600" dirty="0" smtClean="0">
                <a:solidFill>
                  <a:srgbClr val="0033CC"/>
                </a:solidFill>
              </a:rPr>
              <a:t> 65, 034001, (2002)</a:t>
            </a:r>
            <a:endParaRPr lang="es-ES_tradnl" sz="16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s-ES_tradnl" sz="1600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_tradnl" sz="1600" dirty="0" err="1" smtClean="0">
                <a:solidFill>
                  <a:srgbClr val="CC0000"/>
                </a:solidFill>
              </a:rPr>
              <a:t>Baryon</a:t>
            </a:r>
            <a:r>
              <a:rPr lang="es-ES_tradnl" sz="1600" dirty="0" smtClean="0">
                <a:solidFill>
                  <a:srgbClr val="CC0000"/>
                </a:solidFill>
              </a:rPr>
              <a:t> </a:t>
            </a:r>
            <a:r>
              <a:rPr lang="es-ES_tradnl" sz="1600" dirty="0" err="1" smtClean="0">
                <a:solidFill>
                  <a:srgbClr val="CC0000"/>
                </a:solidFill>
              </a:rPr>
              <a:t>spectrum</a:t>
            </a:r>
            <a:r>
              <a:rPr lang="es-ES_tradnl" sz="1600" dirty="0" smtClean="0">
                <a:solidFill>
                  <a:srgbClr val="CC0000"/>
                </a:solidFill>
              </a:rPr>
              <a:t>	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1600" dirty="0" smtClean="0">
                <a:solidFill>
                  <a:srgbClr val="0033CC"/>
                </a:solidFill>
              </a:rPr>
              <a:t>H. </a:t>
            </a:r>
            <a:r>
              <a:rPr lang="es-ES" sz="1600" dirty="0" err="1" smtClean="0">
                <a:solidFill>
                  <a:srgbClr val="0033CC"/>
                </a:solidFill>
              </a:rPr>
              <a:t>Garcilazo</a:t>
            </a:r>
            <a:r>
              <a:rPr lang="es-ES" sz="1600" dirty="0" smtClean="0">
                <a:solidFill>
                  <a:srgbClr val="0033CC"/>
                </a:solidFill>
              </a:rPr>
              <a:t>, A. </a:t>
            </a:r>
            <a:r>
              <a:rPr lang="es-ES" sz="1600" dirty="0" err="1" smtClean="0">
                <a:solidFill>
                  <a:srgbClr val="0033CC"/>
                </a:solidFill>
              </a:rPr>
              <a:t>Valcarce</a:t>
            </a:r>
            <a:r>
              <a:rPr lang="es-ES" sz="1600" dirty="0" smtClean="0">
                <a:solidFill>
                  <a:srgbClr val="0033CC"/>
                </a:solidFill>
              </a:rPr>
              <a:t>, F. Fernández</a:t>
            </a:r>
            <a:r>
              <a:rPr lang="es-ES_tradnl" sz="1600" dirty="0" smtClean="0">
                <a:solidFill>
                  <a:srgbClr val="0033CC"/>
                </a:solidFill>
              </a:rPr>
              <a:t>. </a:t>
            </a:r>
            <a:r>
              <a:rPr lang="es-ES" sz="1600" dirty="0" err="1" smtClean="0">
                <a:solidFill>
                  <a:srgbClr val="0033CC"/>
                </a:solidFill>
              </a:rPr>
              <a:t>Phys</a:t>
            </a:r>
            <a:r>
              <a:rPr lang="es-ES_tradnl" sz="1600" dirty="0" smtClean="0">
                <a:solidFill>
                  <a:srgbClr val="0033CC"/>
                </a:solidFill>
              </a:rPr>
              <a:t>.</a:t>
            </a:r>
            <a:r>
              <a:rPr lang="es-ES" sz="1600" dirty="0" smtClean="0">
                <a:solidFill>
                  <a:srgbClr val="0033CC"/>
                </a:solidFill>
              </a:rPr>
              <a:t> </a:t>
            </a:r>
            <a:r>
              <a:rPr lang="es-ES" sz="1600" dirty="0" err="1" smtClean="0">
                <a:solidFill>
                  <a:srgbClr val="0033CC"/>
                </a:solidFill>
              </a:rPr>
              <a:t>Rev</a:t>
            </a:r>
            <a:r>
              <a:rPr lang="es-ES_tradnl" sz="1600" dirty="0" smtClean="0">
                <a:solidFill>
                  <a:srgbClr val="0033CC"/>
                </a:solidFill>
              </a:rPr>
              <a:t>. </a:t>
            </a:r>
            <a:r>
              <a:rPr lang="es-ES" sz="1600" dirty="0" smtClean="0">
                <a:solidFill>
                  <a:srgbClr val="0033CC"/>
                </a:solidFill>
              </a:rPr>
              <a:t>C 64, 058201, (2001)</a:t>
            </a:r>
            <a:endParaRPr lang="es-ES_tradnl" sz="1600" dirty="0" smtClean="0">
              <a:solidFill>
                <a:srgbClr val="0033CC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s-ES" sz="1600" dirty="0" smtClean="0">
                <a:solidFill>
                  <a:srgbClr val="0033CC"/>
                </a:solidFill>
              </a:rPr>
              <a:t>H. </a:t>
            </a:r>
            <a:r>
              <a:rPr lang="es-ES" sz="1600" dirty="0" err="1" smtClean="0">
                <a:solidFill>
                  <a:srgbClr val="0033CC"/>
                </a:solidFill>
              </a:rPr>
              <a:t>Garcilazo</a:t>
            </a:r>
            <a:r>
              <a:rPr lang="es-ES" sz="1600" dirty="0" smtClean="0">
                <a:solidFill>
                  <a:srgbClr val="0033CC"/>
                </a:solidFill>
              </a:rPr>
              <a:t>, A. </a:t>
            </a:r>
            <a:r>
              <a:rPr lang="es-ES" sz="1600" dirty="0" err="1" smtClean="0">
                <a:solidFill>
                  <a:srgbClr val="0033CC"/>
                </a:solidFill>
              </a:rPr>
              <a:t>Valcarce</a:t>
            </a:r>
            <a:r>
              <a:rPr lang="es-ES" sz="1600" dirty="0" smtClean="0">
                <a:solidFill>
                  <a:srgbClr val="0033CC"/>
                </a:solidFill>
              </a:rPr>
              <a:t>, F. Fernández</a:t>
            </a:r>
            <a:r>
              <a:rPr lang="es-ES_tradnl" sz="1600" dirty="0" smtClean="0">
                <a:solidFill>
                  <a:srgbClr val="0033CC"/>
                </a:solidFill>
              </a:rPr>
              <a:t>. </a:t>
            </a:r>
            <a:r>
              <a:rPr lang="es-ES" sz="1600" dirty="0" err="1" smtClean="0">
                <a:solidFill>
                  <a:srgbClr val="0033CC"/>
                </a:solidFill>
              </a:rPr>
              <a:t>Phys</a:t>
            </a:r>
            <a:r>
              <a:rPr lang="es-ES_tradnl" sz="1600" dirty="0" smtClean="0">
                <a:solidFill>
                  <a:srgbClr val="0033CC"/>
                </a:solidFill>
              </a:rPr>
              <a:t>.</a:t>
            </a:r>
            <a:r>
              <a:rPr lang="es-ES" sz="1600" dirty="0" smtClean="0">
                <a:solidFill>
                  <a:srgbClr val="0033CC"/>
                </a:solidFill>
              </a:rPr>
              <a:t> </a:t>
            </a:r>
            <a:r>
              <a:rPr lang="es-ES" sz="1600" dirty="0" err="1" smtClean="0">
                <a:solidFill>
                  <a:srgbClr val="0033CC"/>
                </a:solidFill>
              </a:rPr>
              <a:t>Rev</a:t>
            </a:r>
            <a:r>
              <a:rPr lang="es-ES_tradnl" sz="1600" dirty="0" smtClean="0">
                <a:solidFill>
                  <a:srgbClr val="0033CC"/>
                </a:solidFill>
              </a:rPr>
              <a:t>.</a:t>
            </a:r>
            <a:r>
              <a:rPr lang="es-ES" sz="1600" dirty="0" smtClean="0">
                <a:solidFill>
                  <a:srgbClr val="0033CC"/>
                </a:solidFill>
              </a:rPr>
              <a:t> C 63, 035207 (2001)</a:t>
            </a:r>
          </a:p>
          <a:p>
            <a:pPr eaLnBrk="1" hangingPunct="1">
              <a:lnSpc>
                <a:spcPct val="90000"/>
              </a:lnSpc>
            </a:pPr>
            <a:endParaRPr lang="es-ES_tradnl" sz="16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_tradnl" sz="1600" dirty="0" err="1" smtClean="0">
                <a:solidFill>
                  <a:srgbClr val="008000"/>
                </a:solidFill>
              </a:rPr>
              <a:t>Meson</a:t>
            </a:r>
            <a:r>
              <a:rPr lang="es-ES_tradnl" sz="1600" dirty="0" smtClean="0">
                <a:solidFill>
                  <a:srgbClr val="008000"/>
                </a:solidFill>
              </a:rPr>
              <a:t> </a:t>
            </a:r>
            <a:r>
              <a:rPr lang="es-ES_tradnl" sz="1600" dirty="0" err="1" smtClean="0">
                <a:solidFill>
                  <a:srgbClr val="008000"/>
                </a:solidFill>
              </a:rPr>
              <a:t>spectrum</a:t>
            </a:r>
            <a:r>
              <a:rPr lang="es-ES_tradnl" sz="1600" dirty="0" smtClean="0">
                <a:solidFill>
                  <a:srgbClr val="008000"/>
                </a:solidFill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600" dirty="0" smtClean="0">
                <a:solidFill>
                  <a:srgbClr val="0033CC"/>
                </a:solidFill>
              </a:rPr>
              <a:t>J. </a:t>
            </a:r>
            <a:r>
              <a:rPr lang="es-ES_tradnl" sz="1600" dirty="0" err="1" smtClean="0">
                <a:solidFill>
                  <a:srgbClr val="0033CC"/>
                </a:solidFill>
              </a:rPr>
              <a:t>Vijande</a:t>
            </a:r>
            <a:r>
              <a:rPr lang="es-ES_tradnl" sz="1600" dirty="0" smtClean="0">
                <a:solidFill>
                  <a:srgbClr val="0033CC"/>
                </a:solidFill>
              </a:rPr>
              <a:t>, F. Fernández, A. </a:t>
            </a:r>
            <a:r>
              <a:rPr lang="es-ES_tradnl" sz="1600" dirty="0" err="1" smtClean="0">
                <a:solidFill>
                  <a:srgbClr val="0033CC"/>
                </a:solidFill>
              </a:rPr>
              <a:t>Valcarce</a:t>
            </a:r>
            <a:r>
              <a:rPr lang="es-ES_tradnl" sz="1600" dirty="0" smtClean="0">
                <a:solidFill>
                  <a:srgbClr val="0033CC"/>
                </a:solidFill>
              </a:rPr>
              <a:t>. J. </a:t>
            </a:r>
            <a:r>
              <a:rPr lang="es-ES_tradnl" sz="1600" dirty="0" err="1" smtClean="0">
                <a:solidFill>
                  <a:srgbClr val="0033CC"/>
                </a:solidFill>
              </a:rPr>
              <a:t>Phys</a:t>
            </a:r>
            <a:r>
              <a:rPr lang="es-ES_tradnl" sz="1600" dirty="0" smtClean="0">
                <a:solidFill>
                  <a:srgbClr val="0033CC"/>
                </a:solidFill>
              </a:rPr>
              <a:t>. G31, (2005)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600" dirty="0" smtClean="0">
                <a:solidFill>
                  <a:srgbClr val="0033CC"/>
                </a:solidFill>
              </a:rPr>
              <a:t>J. Segovia, A. M. Yasser, D. R. </a:t>
            </a:r>
            <a:r>
              <a:rPr lang="es-ES_tradnl" sz="1600" dirty="0" err="1" smtClean="0">
                <a:solidFill>
                  <a:srgbClr val="0033CC"/>
                </a:solidFill>
              </a:rPr>
              <a:t>Entem</a:t>
            </a:r>
            <a:r>
              <a:rPr lang="es-ES_tradnl" sz="1600" dirty="0" smtClean="0">
                <a:solidFill>
                  <a:srgbClr val="0033CC"/>
                </a:solidFill>
              </a:rPr>
              <a:t>, F. Fernandez </a:t>
            </a:r>
            <a:r>
              <a:rPr lang="es-ES_tradnl" sz="1600" dirty="0" err="1" smtClean="0">
                <a:solidFill>
                  <a:srgbClr val="0033CC"/>
                </a:solidFill>
              </a:rPr>
              <a:t>Phys</a:t>
            </a:r>
            <a:r>
              <a:rPr lang="es-ES_tradnl" sz="1600" dirty="0" smtClean="0">
                <a:solidFill>
                  <a:srgbClr val="0033CC"/>
                </a:solidFill>
              </a:rPr>
              <a:t>. </a:t>
            </a:r>
            <a:r>
              <a:rPr lang="es-ES_tradnl" sz="1600" dirty="0" err="1" smtClean="0">
                <a:solidFill>
                  <a:srgbClr val="0033CC"/>
                </a:solidFill>
              </a:rPr>
              <a:t>Rev</a:t>
            </a:r>
            <a:r>
              <a:rPr lang="es-ES_tradnl" sz="1600" dirty="0" smtClean="0">
                <a:solidFill>
                  <a:srgbClr val="0033CC"/>
                </a:solidFill>
              </a:rPr>
              <a:t> D. 78 114033 (2008)</a:t>
            </a:r>
          </a:p>
          <a:p>
            <a:pPr lvl="1" eaLnBrk="1" hangingPunct="1">
              <a:lnSpc>
                <a:spcPct val="90000"/>
              </a:lnSpc>
            </a:pPr>
            <a:endParaRPr lang="es-ES_tradnl" sz="16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_tradnl" sz="1600" dirty="0" smtClean="0">
                <a:solidFill>
                  <a:srgbClr val="008000"/>
                </a:solidFill>
              </a:rPr>
              <a:t>.</a:t>
            </a:r>
            <a:r>
              <a:rPr lang="es-ES_tradnl" sz="1600" dirty="0" err="1" smtClean="0">
                <a:solidFill>
                  <a:srgbClr val="008000"/>
                </a:solidFill>
              </a:rPr>
              <a:t>Reports</a:t>
            </a:r>
            <a:endParaRPr lang="es-ES_tradnl" sz="16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s-ES_tradnl" sz="1600" dirty="0" smtClean="0">
                <a:solidFill>
                  <a:srgbClr val="0033CC"/>
                </a:solidFill>
              </a:rPr>
              <a:t>A. </a:t>
            </a:r>
            <a:r>
              <a:rPr lang="es-ES_tradnl" sz="1600" dirty="0" err="1" smtClean="0">
                <a:solidFill>
                  <a:srgbClr val="0033CC"/>
                </a:solidFill>
              </a:rPr>
              <a:t>Valcarce</a:t>
            </a:r>
            <a:r>
              <a:rPr lang="es-ES_tradnl" sz="1600" dirty="0" smtClean="0">
                <a:solidFill>
                  <a:srgbClr val="0033CC"/>
                </a:solidFill>
              </a:rPr>
              <a:t>, H. </a:t>
            </a:r>
            <a:r>
              <a:rPr lang="es-ES_tradnl" sz="1600" dirty="0" err="1" smtClean="0">
                <a:solidFill>
                  <a:srgbClr val="0033CC"/>
                </a:solidFill>
              </a:rPr>
              <a:t>Garcilazo</a:t>
            </a:r>
            <a:r>
              <a:rPr lang="es-ES_tradnl" sz="1600" dirty="0" smtClean="0">
                <a:solidFill>
                  <a:srgbClr val="0033CC"/>
                </a:solidFill>
              </a:rPr>
              <a:t>, F. </a:t>
            </a:r>
            <a:r>
              <a:rPr lang="es-ES_tradnl" sz="1600" dirty="0" err="1" smtClean="0">
                <a:solidFill>
                  <a:srgbClr val="0033CC"/>
                </a:solidFill>
              </a:rPr>
              <a:t>Fernandez</a:t>
            </a:r>
            <a:r>
              <a:rPr lang="es-ES_tradnl" sz="1600" dirty="0" smtClean="0">
                <a:solidFill>
                  <a:srgbClr val="0033CC"/>
                </a:solidFill>
              </a:rPr>
              <a:t>, </a:t>
            </a:r>
            <a:r>
              <a:rPr lang="es-ES_tradnl" sz="1600" dirty="0" err="1" smtClean="0">
                <a:solidFill>
                  <a:srgbClr val="0033CC"/>
                </a:solidFill>
              </a:rPr>
              <a:t>P.Gonzalez</a:t>
            </a:r>
            <a:r>
              <a:rPr lang="es-ES_tradnl" sz="1600" dirty="0" smtClean="0">
                <a:solidFill>
                  <a:srgbClr val="0033CC"/>
                </a:solidFill>
              </a:rPr>
              <a:t> Rep. </a:t>
            </a:r>
            <a:r>
              <a:rPr lang="es-ES_tradnl" sz="1600" dirty="0" err="1" smtClean="0">
                <a:solidFill>
                  <a:srgbClr val="0033CC"/>
                </a:solidFill>
              </a:rPr>
              <a:t>Prog</a:t>
            </a:r>
            <a:r>
              <a:rPr lang="es-ES_tradnl" sz="1600" dirty="0" smtClean="0">
                <a:solidFill>
                  <a:srgbClr val="0033CC"/>
                </a:solidFill>
              </a:rPr>
              <a:t>. </a:t>
            </a:r>
            <a:r>
              <a:rPr lang="es-ES_tradnl" sz="1600" dirty="0" err="1" smtClean="0">
                <a:solidFill>
                  <a:srgbClr val="0033CC"/>
                </a:solidFill>
              </a:rPr>
              <a:t>Phys</a:t>
            </a:r>
            <a:r>
              <a:rPr lang="es-ES_tradnl" sz="1600" dirty="0" smtClean="0">
                <a:solidFill>
                  <a:srgbClr val="0033CC"/>
                </a:solidFill>
              </a:rPr>
              <a:t>. 68 965 (2005)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1600" dirty="0" smtClean="0">
                <a:solidFill>
                  <a:srgbClr val="0033CC"/>
                </a:solidFill>
              </a:rPr>
              <a:t>J. Segovia, D. R. </a:t>
            </a:r>
            <a:r>
              <a:rPr lang="es-ES_tradnl" sz="1600" dirty="0" err="1" smtClean="0">
                <a:solidFill>
                  <a:srgbClr val="0033CC"/>
                </a:solidFill>
              </a:rPr>
              <a:t>Entem</a:t>
            </a:r>
            <a:r>
              <a:rPr lang="es-ES_tradnl" sz="1600" dirty="0" smtClean="0">
                <a:solidFill>
                  <a:srgbClr val="0033CC"/>
                </a:solidFill>
              </a:rPr>
              <a:t>, F. Fernandez,  </a:t>
            </a:r>
            <a:r>
              <a:rPr lang="es-ES_tradnl" sz="1600" dirty="0" err="1" smtClean="0">
                <a:solidFill>
                  <a:srgbClr val="0033CC"/>
                </a:solidFill>
              </a:rPr>
              <a:t>Int</a:t>
            </a:r>
            <a:r>
              <a:rPr lang="es-ES_tradnl" sz="1600" dirty="0" smtClean="0">
                <a:solidFill>
                  <a:srgbClr val="0033CC"/>
                </a:solidFill>
              </a:rPr>
              <a:t>. </a:t>
            </a:r>
            <a:r>
              <a:rPr lang="es-ES_tradnl" sz="1600" dirty="0" err="1" smtClean="0">
                <a:solidFill>
                  <a:srgbClr val="0033CC"/>
                </a:solidFill>
              </a:rPr>
              <a:t>Jour</a:t>
            </a:r>
            <a:r>
              <a:rPr lang="es-ES_tradnl" sz="1600" dirty="0" smtClean="0">
                <a:solidFill>
                  <a:srgbClr val="0033CC"/>
                </a:solidFill>
              </a:rPr>
              <a:t>. </a:t>
            </a:r>
            <a:r>
              <a:rPr lang="es-ES_tradnl" sz="1600" dirty="0" err="1" smtClean="0">
                <a:solidFill>
                  <a:srgbClr val="0033CC"/>
                </a:solidFill>
              </a:rPr>
              <a:t>Mod</a:t>
            </a:r>
            <a:r>
              <a:rPr lang="es-ES_tradnl" sz="1600" dirty="0" smtClean="0">
                <a:solidFill>
                  <a:srgbClr val="0033CC"/>
                </a:solidFill>
              </a:rPr>
              <a:t>. </a:t>
            </a:r>
            <a:r>
              <a:rPr lang="es-ES_tradnl" sz="1600" dirty="0" err="1" smtClean="0">
                <a:solidFill>
                  <a:srgbClr val="0033CC"/>
                </a:solidFill>
              </a:rPr>
              <a:t>Phys</a:t>
            </a:r>
            <a:r>
              <a:rPr lang="es-ES_tradnl" sz="1600" dirty="0" smtClean="0">
                <a:solidFill>
                  <a:srgbClr val="0033CC"/>
                </a:solidFill>
              </a:rPr>
              <a:t>. E 22 1330026 (2013)</a:t>
            </a:r>
            <a:endParaRPr lang="es-ES_tradnl" sz="16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s-ES_tradnl" sz="1600" dirty="0" smtClean="0">
              <a:solidFill>
                <a:srgbClr val="008000"/>
              </a:solidFill>
            </a:endParaRPr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6632"/>
            <a:ext cx="5627096" cy="93276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733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47664" y="116632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dirty="0">
                <a:solidFill>
                  <a:srgbClr val="0033CC"/>
                </a:solidFill>
              </a:rPr>
              <a:t>23</a:t>
            </a:r>
            <a:r>
              <a:rPr lang="es-ES_tradnl" sz="2000" baseline="30000" dirty="0">
                <a:solidFill>
                  <a:srgbClr val="0033CC"/>
                </a:solidFill>
              </a:rPr>
              <a:t>RD </a:t>
            </a:r>
            <a:r>
              <a:rPr lang="es-ES_tradnl" sz="2000" dirty="0">
                <a:solidFill>
                  <a:srgbClr val="0033CC"/>
                </a:solidFill>
              </a:rPr>
              <a:t>EUROPEAN CONFERENCE ON</a:t>
            </a:r>
          </a:p>
          <a:p>
            <a:pPr algn="ctr"/>
            <a:r>
              <a:rPr lang="es-ES_tradnl" sz="2400" b="1" dirty="0">
                <a:solidFill>
                  <a:srgbClr val="0033CC"/>
                </a:solidFill>
              </a:rPr>
              <a:t>FEW-BODY PROBLEMS IN PHYSICS</a:t>
            </a:r>
            <a:endParaRPr lang="es-E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126876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solidFill>
                  <a:srgbClr val="008000"/>
                </a:solidFill>
                <a:latin typeface="Palatino Linotype" pitchFamily="18" charset="0"/>
              </a:rPr>
              <a:t>The</a:t>
            </a:r>
            <a:r>
              <a:rPr lang="es-ES" sz="3200" dirty="0" smtClean="0">
                <a:solidFill>
                  <a:srgbClr val="008000"/>
                </a:solidFill>
                <a:latin typeface="Palatino Linotype" pitchFamily="18" charset="0"/>
              </a:rPr>
              <a:t> </a:t>
            </a:r>
            <a:r>
              <a:rPr lang="es-ES" sz="3200" dirty="0" err="1" smtClean="0">
                <a:solidFill>
                  <a:srgbClr val="008000"/>
                </a:solidFill>
                <a:latin typeface="Palatino Linotype" pitchFamily="18" charset="0"/>
              </a:rPr>
              <a:t>hadron</a:t>
            </a:r>
            <a:r>
              <a:rPr lang="es-ES" sz="3200" dirty="0" smtClean="0">
                <a:solidFill>
                  <a:srgbClr val="008000"/>
                </a:solidFill>
                <a:latin typeface="Palatino Linotype" pitchFamily="18" charset="0"/>
              </a:rPr>
              <a:t> </a:t>
            </a:r>
            <a:r>
              <a:rPr lang="es-ES" sz="3200" dirty="0" err="1" smtClean="0">
                <a:solidFill>
                  <a:srgbClr val="008000"/>
                </a:solidFill>
                <a:latin typeface="Palatino Linotype" pitchFamily="18" charset="0"/>
              </a:rPr>
              <a:t>physics</a:t>
            </a:r>
            <a:r>
              <a:rPr lang="es-ES" sz="3200" dirty="0" smtClean="0">
                <a:solidFill>
                  <a:srgbClr val="008000"/>
                </a:solidFill>
                <a:latin typeface="Palatino Linotype" pitchFamily="18" charset="0"/>
              </a:rPr>
              <a:t> in </a:t>
            </a:r>
            <a:r>
              <a:rPr lang="es-ES" sz="3200" dirty="0" err="1" smtClean="0">
                <a:solidFill>
                  <a:srgbClr val="008000"/>
                </a:solidFill>
                <a:latin typeface="Palatino Linotype" pitchFamily="18" charset="0"/>
              </a:rPr>
              <a:t>the</a:t>
            </a:r>
            <a:r>
              <a:rPr lang="es-ES" sz="3200" dirty="0" smtClean="0">
                <a:solidFill>
                  <a:srgbClr val="008000"/>
                </a:solidFill>
                <a:latin typeface="Palatino Linotype" pitchFamily="18" charset="0"/>
              </a:rPr>
              <a:t> heavy quark sector </a:t>
            </a:r>
            <a:r>
              <a:rPr lang="es-ES" sz="3200" dirty="0" err="1" smtClean="0">
                <a:solidFill>
                  <a:srgbClr val="008000"/>
                </a:solidFill>
                <a:latin typeface="Palatino Linotype" pitchFamily="18" charset="0"/>
              </a:rPr>
              <a:t>is</a:t>
            </a:r>
            <a:r>
              <a:rPr lang="es-ES" sz="3200" dirty="0" smtClean="0">
                <a:solidFill>
                  <a:srgbClr val="008000"/>
                </a:solidFill>
                <a:latin typeface="Palatino Linotype" pitchFamily="18" charset="0"/>
              </a:rPr>
              <a:t> </a:t>
            </a:r>
            <a:r>
              <a:rPr lang="es-ES" sz="3200" dirty="0" err="1" smtClean="0">
                <a:solidFill>
                  <a:srgbClr val="008000"/>
                </a:solidFill>
                <a:latin typeface="Palatino Linotype" pitchFamily="18" charset="0"/>
              </a:rPr>
              <a:t>indeed</a:t>
            </a:r>
            <a:endParaRPr lang="es-ES" sz="3200" dirty="0" smtClean="0">
              <a:solidFill>
                <a:srgbClr val="008000"/>
              </a:solidFill>
              <a:latin typeface="Palatino Linotype" pitchFamily="18" charset="0"/>
            </a:endParaRPr>
          </a:p>
          <a:p>
            <a:pPr algn="ctr"/>
            <a:r>
              <a:rPr lang="es-ES" sz="3200" dirty="0" smtClean="0">
                <a:solidFill>
                  <a:srgbClr val="008000"/>
                </a:solidFill>
                <a:latin typeface="Palatino Linotype" pitchFamily="18" charset="0"/>
              </a:rPr>
              <a:t>a </a:t>
            </a:r>
            <a:r>
              <a:rPr lang="es-ES" sz="3200" dirty="0" err="1" smtClean="0">
                <a:solidFill>
                  <a:srgbClr val="008000"/>
                </a:solidFill>
                <a:latin typeface="Palatino Linotype" pitchFamily="18" charset="0"/>
              </a:rPr>
              <a:t>Few</a:t>
            </a:r>
            <a:r>
              <a:rPr lang="es-ES" sz="3200" dirty="0" smtClean="0">
                <a:solidFill>
                  <a:srgbClr val="008000"/>
                </a:solidFill>
                <a:latin typeface="Palatino Linotype" pitchFamily="18" charset="0"/>
              </a:rPr>
              <a:t> </a:t>
            </a:r>
            <a:r>
              <a:rPr lang="es-ES" sz="3200" dirty="0" err="1" smtClean="0">
                <a:solidFill>
                  <a:srgbClr val="008000"/>
                </a:solidFill>
                <a:latin typeface="Palatino Linotype" pitchFamily="18" charset="0"/>
              </a:rPr>
              <a:t>Body</a:t>
            </a:r>
            <a:r>
              <a:rPr lang="es-ES" sz="3200" dirty="0" smtClean="0">
                <a:solidFill>
                  <a:srgbClr val="008000"/>
                </a:solidFill>
                <a:latin typeface="Palatino Linotype" pitchFamily="18" charset="0"/>
              </a:rPr>
              <a:t> </a:t>
            </a:r>
            <a:r>
              <a:rPr lang="es-ES" sz="3200" dirty="0" err="1" smtClean="0">
                <a:solidFill>
                  <a:srgbClr val="008000"/>
                </a:solidFill>
                <a:latin typeface="Palatino Linotype" pitchFamily="18" charset="0"/>
              </a:rPr>
              <a:t>Problem</a:t>
            </a:r>
            <a:endParaRPr lang="es-ES" sz="3200" dirty="0">
              <a:solidFill>
                <a:srgbClr val="008000"/>
              </a:solidFill>
              <a:latin typeface="Palatino Linotype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71600" y="3645024"/>
            <a:ext cx="6624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800" dirty="0" smtClean="0"/>
              <a:t> </a:t>
            </a:r>
            <a:r>
              <a:rPr lang="es-ES" sz="2800" dirty="0" err="1" smtClean="0">
                <a:solidFill>
                  <a:srgbClr val="0033CC"/>
                </a:solidFill>
              </a:rPr>
              <a:t>Motivation</a:t>
            </a:r>
            <a:r>
              <a:rPr lang="es-ES" sz="28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s-ES" sz="2800" dirty="0" err="1" smtClean="0">
                <a:solidFill>
                  <a:srgbClr val="008000"/>
                </a:solidFill>
              </a:rPr>
              <a:t>The</a:t>
            </a:r>
            <a:r>
              <a:rPr lang="es-ES" sz="2800" dirty="0" smtClean="0">
                <a:solidFill>
                  <a:srgbClr val="008000"/>
                </a:solidFill>
              </a:rPr>
              <a:t> </a:t>
            </a:r>
            <a:r>
              <a:rPr lang="es-ES" sz="2800" dirty="0" err="1" smtClean="0">
                <a:solidFill>
                  <a:srgbClr val="008000"/>
                </a:solidFill>
              </a:rPr>
              <a:t>model:constituent</a:t>
            </a:r>
            <a:r>
              <a:rPr lang="es-ES" sz="2800" dirty="0" smtClean="0">
                <a:solidFill>
                  <a:srgbClr val="008000"/>
                </a:solidFill>
              </a:rPr>
              <a:t> quarks, </a:t>
            </a:r>
            <a:r>
              <a:rPr lang="es-ES" sz="2800" dirty="0" err="1" smtClean="0">
                <a:solidFill>
                  <a:srgbClr val="008000"/>
                </a:solidFill>
              </a:rPr>
              <a:t>coupled</a:t>
            </a:r>
            <a:r>
              <a:rPr lang="es-ES" sz="2800" dirty="0" smtClean="0">
                <a:solidFill>
                  <a:srgbClr val="008000"/>
                </a:solidFill>
              </a:rPr>
              <a:t>     </a:t>
            </a:r>
            <a:r>
              <a:rPr lang="es-ES" sz="2800" dirty="0" err="1" smtClean="0">
                <a:solidFill>
                  <a:srgbClr val="008000"/>
                </a:solidFill>
              </a:rPr>
              <a:t>channels</a:t>
            </a:r>
            <a:r>
              <a:rPr lang="es-ES" sz="2800" dirty="0" smtClean="0">
                <a:solidFill>
                  <a:srgbClr val="008000"/>
                </a:solidFill>
              </a:rPr>
              <a:t> </a:t>
            </a:r>
            <a:r>
              <a:rPr lang="es-ES" sz="2800" dirty="0" err="1" smtClean="0">
                <a:solidFill>
                  <a:srgbClr val="008000"/>
                </a:solidFill>
              </a:rPr>
              <a:t>formalism</a:t>
            </a:r>
            <a:r>
              <a:rPr lang="es-ES" sz="2800" dirty="0" smtClean="0">
                <a:solidFill>
                  <a:srgbClr val="008000"/>
                </a:solidFill>
              </a:rPr>
              <a:t>, 3P0 </a:t>
            </a:r>
            <a:r>
              <a:rPr lang="es-ES" sz="2800" dirty="0" err="1" smtClean="0">
                <a:solidFill>
                  <a:srgbClr val="008000"/>
                </a:solidFill>
              </a:rPr>
              <a:t>model</a:t>
            </a:r>
            <a:endParaRPr lang="es-ES" sz="2800" dirty="0" smtClean="0">
              <a:solidFill>
                <a:srgbClr val="008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2800" dirty="0" err="1" smtClean="0">
                <a:solidFill>
                  <a:srgbClr val="0033CC"/>
                </a:solidFill>
              </a:rPr>
              <a:t>Results</a:t>
            </a:r>
            <a:r>
              <a:rPr lang="es-ES" sz="2800" dirty="0" smtClean="0">
                <a:solidFill>
                  <a:srgbClr val="0033CC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s-ES" sz="2800" dirty="0" err="1" smtClean="0">
                <a:solidFill>
                  <a:srgbClr val="008000"/>
                </a:solidFill>
              </a:rPr>
              <a:t>Conclusions</a:t>
            </a:r>
            <a:endParaRPr lang="es-ES" sz="2800" dirty="0">
              <a:solidFill>
                <a:srgbClr val="008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5616" y="285293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C00000"/>
                </a:solidFill>
                <a:latin typeface="Palatino Linotype" pitchFamily="18" charset="0"/>
              </a:rPr>
              <a:t>Outline</a:t>
            </a:r>
            <a:endParaRPr lang="es-ES" sz="3200" dirty="0" smtClean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460432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47260"/>
            <a:ext cx="5197501" cy="1213788"/>
          </a:xfrm>
          <a:prstGeom prst="rect">
            <a:avLst/>
          </a:prstGeom>
        </p:spPr>
      </p:pic>
      <p:pic>
        <p:nvPicPr>
          <p:cNvPr id="5" name="4 Imagen" descr="f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5013176"/>
            <a:ext cx="5244662" cy="129614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51520" y="119675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0033CC"/>
                </a:solidFill>
                <a:latin typeface="Palatino Linotype" pitchFamily="18" charset="0"/>
              </a:rPr>
              <a:t>Solving</a:t>
            </a:r>
            <a:r>
              <a:rPr lang="es-ES" sz="3200" dirty="0" smtClean="0">
                <a:solidFill>
                  <a:srgbClr val="0033CC"/>
                </a:solidFill>
                <a:latin typeface="Palatino Linotype" pitchFamily="18" charset="0"/>
              </a:rPr>
              <a:t> </a:t>
            </a:r>
            <a:r>
              <a:rPr lang="es-ES" sz="3200" dirty="0" err="1" smtClean="0">
                <a:solidFill>
                  <a:srgbClr val="0033CC"/>
                </a:solidFill>
                <a:latin typeface="Palatino Linotype" pitchFamily="18" charset="0"/>
              </a:rPr>
              <a:t>the</a:t>
            </a:r>
            <a:r>
              <a:rPr lang="es-ES" sz="3200" dirty="0" smtClean="0">
                <a:solidFill>
                  <a:srgbClr val="0033CC"/>
                </a:solidFill>
                <a:latin typeface="Palatino Linotype" pitchFamily="18" charset="0"/>
              </a:rPr>
              <a:t> </a:t>
            </a:r>
            <a:r>
              <a:rPr lang="es-ES" sz="3200" dirty="0" err="1" smtClean="0">
                <a:solidFill>
                  <a:srgbClr val="0033CC"/>
                </a:solidFill>
                <a:latin typeface="Palatino Linotype" pitchFamily="18" charset="0"/>
              </a:rPr>
              <a:t>two</a:t>
            </a:r>
            <a:r>
              <a:rPr lang="es-ES" sz="3200" dirty="0" smtClean="0">
                <a:solidFill>
                  <a:srgbClr val="0033CC"/>
                </a:solidFill>
                <a:latin typeface="Palatino Linotype" pitchFamily="18" charset="0"/>
              </a:rPr>
              <a:t> </a:t>
            </a:r>
            <a:r>
              <a:rPr lang="es-ES" sz="3200" dirty="0" err="1" smtClean="0">
                <a:solidFill>
                  <a:srgbClr val="0033CC"/>
                </a:solidFill>
                <a:latin typeface="Palatino Linotype" pitchFamily="18" charset="0"/>
              </a:rPr>
              <a:t>body</a:t>
            </a:r>
            <a:r>
              <a:rPr lang="es-ES" sz="3200" dirty="0" smtClean="0">
                <a:solidFill>
                  <a:srgbClr val="0033CC"/>
                </a:solidFill>
                <a:latin typeface="Palatino Linotype" pitchFamily="18" charset="0"/>
              </a:rPr>
              <a:t> </a:t>
            </a:r>
            <a:r>
              <a:rPr lang="es-ES" sz="3200" dirty="0" err="1" smtClean="0">
                <a:solidFill>
                  <a:srgbClr val="0033CC"/>
                </a:solidFill>
                <a:latin typeface="Palatino Linotype" pitchFamily="18" charset="0"/>
              </a:rPr>
              <a:t>problem</a:t>
            </a:r>
            <a:endParaRPr lang="es-ES" sz="3200" dirty="0">
              <a:solidFill>
                <a:srgbClr val="0033CC"/>
              </a:solidFill>
              <a:latin typeface="Palatino Linotype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844824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  <a:latin typeface="Palatino Linotype" pitchFamily="18" charset="0"/>
              </a:rPr>
              <a:t>To found the quark-</a:t>
            </a:r>
            <a:r>
              <a:rPr lang="en-US" sz="2400" dirty="0" err="1" smtClean="0">
                <a:solidFill>
                  <a:srgbClr val="006600"/>
                </a:solidFill>
                <a:latin typeface="Palatino Linotype" pitchFamily="18" charset="0"/>
              </a:rPr>
              <a:t>antiquark</a:t>
            </a:r>
            <a:r>
              <a:rPr lang="en-US" sz="2400" dirty="0" smtClean="0">
                <a:solidFill>
                  <a:srgbClr val="006600"/>
                </a:solidFill>
                <a:latin typeface="Palatino Linotype" pitchFamily="18" charset="0"/>
              </a:rPr>
              <a:t> bound states we solve the Schrödinger equation using the Gaussian </a:t>
            </a:r>
            <a:r>
              <a:rPr lang="es-ES" sz="2400" dirty="0" err="1" smtClean="0">
                <a:solidFill>
                  <a:srgbClr val="006600"/>
                </a:solidFill>
                <a:latin typeface="Palatino Linotype" pitchFamily="18" charset="0"/>
              </a:rPr>
              <a:t>Expansion</a:t>
            </a:r>
            <a:r>
              <a:rPr lang="es-ES" sz="2400" dirty="0" smtClean="0">
                <a:solidFill>
                  <a:srgbClr val="0066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006600"/>
                </a:solidFill>
                <a:latin typeface="Palatino Linotype" pitchFamily="18" charset="0"/>
              </a:rPr>
              <a:t>Method</a:t>
            </a:r>
            <a:endParaRPr lang="es-ES" sz="2400" dirty="0">
              <a:solidFill>
                <a:srgbClr val="006600"/>
              </a:solidFill>
              <a:latin typeface="Palatino Linotype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3822139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The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coeficients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" sz="2400" i="1" dirty="0" err="1" smtClean="0">
                <a:solidFill>
                  <a:srgbClr val="C00000"/>
                </a:solidFill>
                <a:latin typeface="Palatino Linotype" pitchFamily="18" charset="0"/>
              </a:rPr>
              <a:t>b</a:t>
            </a:r>
            <a:r>
              <a:rPr lang="es-ES" sz="2400" i="1" baseline="-25000" dirty="0" err="1" smtClean="0">
                <a:solidFill>
                  <a:srgbClr val="C00000"/>
                </a:solidFill>
                <a:latin typeface="Palatino Linotype" pitchFamily="18" charset="0"/>
              </a:rPr>
              <a:t>n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Palatino Linotype" pitchFamily="18" charset="0"/>
              </a:rPr>
              <a:t>and the </a:t>
            </a:r>
            <a:r>
              <a:rPr lang="en-US" sz="2400" dirty="0" err="1" smtClean="0">
                <a:solidFill>
                  <a:srgbClr val="C00000"/>
                </a:solidFill>
                <a:latin typeface="Palatino Linotype" pitchFamily="18" charset="0"/>
              </a:rPr>
              <a:t>eigenenergy</a:t>
            </a:r>
            <a:r>
              <a:rPr lang="en-US" sz="24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  <a:latin typeface="Palatino Linotype" pitchFamily="18" charset="0"/>
              </a:rPr>
              <a:t>E</a:t>
            </a:r>
            <a:r>
              <a:rPr lang="en-US" sz="2400" dirty="0" smtClean="0">
                <a:solidFill>
                  <a:srgbClr val="C00000"/>
                </a:solidFill>
                <a:latin typeface="Palatino Linotype" pitchFamily="18" charset="0"/>
              </a:rPr>
              <a:t> are determined from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the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Rayleigh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-Ritz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variational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principle</a:t>
            </a:r>
            <a:endParaRPr lang="es-ES" sz="2400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pic>
        <p:nvPicPr>
          <p:cNvPr id="10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9200" y="116632"/>
            <a:ext cx="5627096" cy="93276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23728" y="1268760"/>
            <a:ext cx="4769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 smtClean="0">
                <a:solidFill>
                  <a:srgbClr val="FF0000"/>
                </a:solidFill>
                <a:latin typeface="Arial" pitchFamily="34" charset="0"/>
              </a:rPr>
              <a:t>Results</a:t>
            </a:r>
            <a:r>
              <a:rPr lang="es-ES" sz="32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s-ES" sz="3200" dirty="0" err="1" smtClean="0">
                <a:solidFill>
                  <a:srgbClr val="FF0000"/>
                </a:solidFill>
                <a:latin typeface="Arial" pitchFamily="34" charset="0"/>
              </a:rPr>
              <a:t>for</a:t>
            </a:r>
            <a:r>
              <a:rPr lang="es-ES" sz="32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s-ES" sz="3200" dirty="0" err="1" smtClean="0">
                <a:solidFill>
                  <a:srgbClr val="FF0000"/>
                </a:solidFill>
                <a:latin typeface="Arial" pitchFamily="34" charset="0"/>
              </a:rPr>
              <a:t>the</a:t>
            </a:r>
            <a:r>
              <a:rPr lang="es-ES" sz="3200" dirty="0" smtClean="0">
                <a:solidFill>
                  <a:srgbClr val="FF0000"/>
                </a:solidFill>
                <a:latin typeface="Arial" pitchFamily="34" charset="0"/>
              </a:rPr>
              <a:t> 1</a:t>
            </a:r>
            <a:r>
              <a:rPr lang="es-ES" sz="3200" baseline="30000" dirty="0" smtClean="0">
                <a:solidFill>
                  <a:srgbClr val="FF0000"/>
                </a:solidFill>
                <a:latin typeface="Arial" pitchFamily="34" charset="0"/>
              </a:rPr>
              <a:t>- -</a:t>
            </a:r>
            <a:r>
              <a:rPr lang="es-ES" sz="3200" dirty="0" smtClean="0">
                <a:solidFill>
                  <a:srgbClr val="FF0000"/>
                </a:solidFill>
                <a:latin typeface="Arial" pitchFamily="34" charset="0"/>
              </a:rPr>
              <a:t> sector</a:t>
            </a:r>
            <a:endParaRPr lang="es-ES" sz="3200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3276600" y="1930400"/>
          <a:ext cx="914400" cy="198438"/>
        </p:xfrm>
        <a:graphic>
          <a:graphicData uri="http://schemas.openxmlformats.org/presentationml/2006/ole">
            <p:oleObj spid="_x0000_s94246" name="Equation" r:id="rId3" imgW="435285" imgH="677109" progId="Equation.DSMT4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508104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008000"/>
                </a:solidFill>
              </a:rPr>
              <a:t>PRD 78 114033 (2008</a:t>
            </a:r>
            <a:r>
              <a:rPr lang="es-ES" i="1" dirty="0" smtClean="0">
                <a:solidFill>
                  <a:srgbClr val="008000"/>
                </a:solidFill>
              </a:rPr>
              <a:t>) </a:t>
            </a:r>
            <a:endParaRPr lang="es-ES" i="1" dirty="0">
              <a:solidFill>
                <a:srgbClr val="008000"/>
              </a:solidFill>
            </a:endParaRP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16632"/>
            <a:ext cx="5627096" cy="93276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8604448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21</a:t>
            </a:r>
            <a:endParaRPr lang="es-ES" dirty="0"/>
          </a:p>
        </p:txBody>
      </p:sp>
      <p:sp>
        <p:nvSpPr>
          <p:cNvPr id="8" name="7 Elipse"/>
          <p:cNvSpPr/>
          <p:nvPr/>
        </p:nvSpPr>
        <p:spPr bwMode="auto">
          <a:xfrm>
            <a:off x="1547664" y="1988840"/>
            <a:ext cx="504056" cy="519351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624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745" y="1824278"/>
            <a:ext cx="7912695" cy="4773074"/>
          </a:xfrm>
          <a:prstGeom prst="rect">
            <a:avLst/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8 Elipse"/>
          <p:cNvSpPr/>
          <p:nvPr/>
        </p:nvSpPr>
        <p:spPr bwMode="auto">
          <a:xfrm>
            <a:off x="3203848" y="2420888"/>
            <a:ext cx="792088" cy="51935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3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16632"/>
            <a:ext cx="5627096" cy="932769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395536" y="1124744"/>
            <a:ext cx="7920880" cy="5739176"/>
            <a:chOff x="395536" y="1124744"/>
            <a:chExt cx="7920880" cy="5739176"/>
          </a:xfrm>
        </p:grpSpPr>
        <p:sp>
          <p:nvSpPr>
            <p:cNvPr id="3" name="2 Rectángulo"/>
            <p:cNvSpPr/>
            <p:nvPr/>
          </p:nvSpPr>
          <p:spPr>
            <a:xfrm>
              <a:off x="395536" y="1124744"/>
              <a:ext cx="77471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 smtClean="0">
                  <a:solidFill>
                    <a:srgbClr val="008000"/>
                  </a:solidFill>
                  <a:latin typeface="Palatino Linotype" pitchFamily="18" charset="0"/>
                </a:rPr>
                <a:t>Coupling the states of two and four quarks (3P0 model)</a:t>
              </a:r>
              <a:endParaRPr lang="es-ES" sz="2400" dirty="0">
                <a:solidFill>
                  <a:srgbClr val="008000"/>
                </a:solidFill>
                <a:latin typeface="Palatino Linotype" pitchFamily="18" charset="0"/>
              </a:endParaRPr>
            </a:p>
          </p:txBody>
        </p:sp>
        <p:pic>
          <p:nvPicPr>
            <p:cNvPr id="4" name="3 Imagen" descr="Páginas desdeslides_MESON2016_JorgeSegovia_v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5052" y="1628800"/>
              <a:ext cx="7601364" cy="5235120"/>
            </a:xfrm>
            <a:prstGeom prst="rect">
              <a:avLst/>
            </a:prstGeom>
          </p:spPr>
        </p:pic>
        <p:sp>
          <p:nvSpPr>
            <p:cNvPr id="5" name="4 CuadroTexto"/>
            <p:cNvSpPr txBox="1"/>
            <p:nvPr/>
          </p:nvSpPr>
          <p:spPr>
            <a:xfrm>
              <a:off x="1187624" y="1628800"/>
              <a:ext cx="3600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115616" y="2924944"/>
              <a:ext cx="3600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187624" y="4509120"/>
              <a:ext cx="3600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22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220072" y="6381328"/>
            <a:ext cx="30243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196752"/>
            <a:ext cx="6974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200" dirty="0" err="1" smtClean="0">
                <a:solidFill>
                  <a:srgbClr val="0033CC"/>
                </a:solidFill>
                <a:latin typeface="Palatino Linotype" pitchFamily="18" charset="0"/>
              </a:rPr>
              <a:t>Solving</a:t>
            </a:r>
            <a:r>
              <a:rPr lang="es-ES" sz="3200" dirty="0" smtClean="0">
                <a:solidFill>
                  <a:srgbClr val="0033CC"/>
                </a:solidFill>
                <a:latin typeface="Palatino Linotype" pitchFamily="18" charset="0"/>
              </a:rPr>
              <a:t> </a:t>
            </a:r>
            <a:r>
              <a:rPr lang="es-ES" sz="3200" dirty="0" err="1" smtClean="0">
                <a:solidFill>
                  <a:srgbClr val="0033CC"/>
                </a:solidFill>
                <a:latin typeface="Palatino Linotype" pitchFamily="18" charset="0"/>
              </a:rPr>
              <a:t>the</a:t>
            </a:r>
            <a:r>
              <a:rPr lang="es-ES" sz="3200" dirty="0" smtClean="0">
                <a:solidFill>
                  <a:srgbClr val="0033CC"/>
                </a:solidFill>
                <a:latin typeface="Palatino Linotype" pitchFamily="18" charset="0"/>
              </a:rPr>
              <a:t> </a:t>
            </a:r>
            <a:r>
              <a:rPr lang="es-ES" sz="3200" dirty="0" err="1" smtClean="0">
                <a:solidFill>
                  <a:srgbClr val="0033CC"/>
                </a:solidFill>
                <a:latin typeface="Palatino Linotype" pitchFamily="18" charset="0"/>
              </a:rPr>
              <a:t>coupled</a:t>
            </a:r>
            <a:r>
              <a:rPr lang="es-ES" sz="3200" dirty="0" smtClean="0">
                <a:solidFill>
                  <a:srgbClr val="0033CC"/>
                </a:solidFill>
                <a:latin typeface="Palatino Linotype" pitchFamily="18" charset="0"/>
              </a:rPr>
              <a:t> </a:t>
            </a:r>
            <a:r>
              <a:rPr lang="es-ES" sz="3200" dirty="0" err="1" smtClean="0">
                <a:solidFill>
                  <a:srgbClr val="0033CC"/>
                </a:solidFill>
                <a:latin typeface="Palatino Linotype" pitchFamily="18" charset="0"/>
              </a:rPr>
              <a:t>channel</a:t>
            </a:r>
            <a:r>
              <a:rPr lang="es-ES" sz="3200" dirty="0" smtClean="0">
                <a:solidFill>
                  <a:srgbClr val="0033CC"/>
                </a:solidFill>
                <a:latin typeface="Palatino Linotype" pitchFamily="18" charset="0"/>
              </a:rPr>
              <a:t> </a:t>
            </a:r>
            <a:r>
              <a:rPr lang="es-ES" sz="3200" dirty="0" err="1" smtClean="0">
                <a:solidFill>
                  <a:srgbClr val="0033CC"/>
                </a:solidFill>
                <a:latin typeface="Palatino Linotype" pitchFamily="18" charset="0"/>
              </a:rPr>
              <a:t>problem</a:t>
            </a:r>
            <a:endParaRPr lang="es-ES" sz="3200" dirty="0">
              <a:solidFill>
                <a:srgbClr val="0033CC"/>
              </a:solidFill>
              <a:latin typeface="Palatino Linotype" pitchFamily="18" charset="0"/>
            </a:endParaRPr>
          </a:p>
        </p:txBody>
      </p:sp>
      <p:pic>
        <p:nvPicPr>
          <p:cNvPr id="3" name="2 Imagen" descr="f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916832"/>
            <a:ext cx="4464496" cy="826071"/>
          </a:xfrm>
          <a:prstGeom prst="rect">
            <a:avLst/>
          </a:prstGeom>
        </p:spPr>
      </p:pic>
      <p:pic>
        <p:nvPicPr>
          <p:cNvPr id="4" name="3 Imagen" descr="f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1265" y="2924944"/>
            <a:ext cx="6325071" cy="709796"/>
          </a:xfrm>
          <a:prstGeom prst="rect">
            <a:avLst/>
          </a:prstGeom>
        </p:spPr>
      </p:pic>
      <p:pic>
        <p:nvPicPr>
          <p:cNvPr id="5" name="4 Imagen" descr="Páginas desdemoleculas_v3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3789040"/>
            <a:ext cx="4921334" cy="599204"/>
          </a:xfrm>
          <a:prstGeom prst="rect">
            <a:avLst/>
          </a:prstGeom>
        </p:spPr>
      </p:pic>
      <p:pic>
        <p:nvPicPr>
          <p:cNvPr id="7" name="6 Imagen" descr="f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0332" y="4509120"/>
            <a:ext cx="6188460" cy="612642"/>
          </a:xfrm>
          <a:prstGeom prst="rect">
            <a:avLst/>
          </a:prstGeom>
        </p:spPr>
      </p:pic>
      <p:pic>
        <p:nvPicPr>
          <p:cNvPr id="8" name="7 Imagen" descr="f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10293" y="5085184"/>
            <a:ext cx="3872067" cy="936104"/>
          </a:xfrm>
          <a:prstGeom prst="rect">
            <a:avLst/>
          </a:prstGeom>
        </p:spPr>
      </p:pic>
      <p:pic>
        <p:nvPicPr>
          <p:cNvPr id="9" name="Imagen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696" y="116632"/>
            <a:ext cx="5627096" cy="932769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23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19672" y="1124744"/>
            <a:ext cx="5615372" cy="5544616"/>
            <a:chOff x="1619672" y="1124744"/>
            <a:chExt cx="5615372" cy="5544616"/>
          </a:xfrm>
        </p:grpSpPr>
        <p:pic>
          <p:nvPicPr>
            <p:cNvPr id="2" name="1 Imagen" descr="f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9712" y="1124744"/>
              <a:ext cx="4772166" cy="1512168"/>
            </a:xfrm>
            <a:prstGeom prst="rect">
              <a:avLst/>
            </a:prstGeom>
          </p:spPr>
        </p:pic>
        <p:pic>
          <p:nvPicPr>
            <p:cNvPr id="3" name="2 Imagen" descr="f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7704" y="2636912"/>
              <a:ext cx="5327340" cy="864096"/>
            </a:xfrm>
            <a:prstGeom prst="rect">
              <a:avLst/>
            </a:prstGeom>
          </p:spPr>
        </p:pic>
        <p:pic>
          <p:nvPicPr>
            <p:cNvPr id="4" name="3 Imagen" descr="f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7744" y="3573016"/>
              <a:ext cx="4631675" cy="1008112"/>
            </a:xfrm>
            <a:prstGeom prst="rect">
              <a:avLst/>
            </a:prstGeom>
          </p:spPr>
        </p:pic>
        <p:pic>
          <p:nvPicPr>
            <p:cNvPr id="5" name="4 Imagen" descr="f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23728" y="4653136"/>
              <a:ext cx="4297620" cy="542585"/>
            </a:xfrm>
            <a:prstGeom prst="rect">
              <a:avLst/>
            </a:prstGeom>
          </p:spPr>
        </p:pic>
        <p:pic>
          <p:nvPicPr>
            <p:cNvPr id="6" name="5 Imagen" descr="f5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11760" y="6093296"/>
              <a:ext cx="4336049" cy="576064"/>
            </a:xfrm>
            <a:prstGeom prst="rect">
              <a:avLst/>
            </a:prstGeom>
          </p:spPr>
        </p:pic>
        <p:pic>
          <p:nvPicPr>
            <p:cNvPr id="7" name="6 Imagen" descr="T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9672" y="5373216"/>
              <a:ext cx="5384279" cy="576064"/>
            </a:xfrm>
            <a:prstGeom prst="rect">
              <a:avLst/>
            </a:prstGeom>
          </p:spPr>
        </p:pic>
        <p:sp>
          <p:nvSpPr>
            <p:cNvPr id="8" name="7 CuadroTexto"/>
            <p:cNvSpPr txBox="1"/>
            <p:nvPr/>
          </p:nvSpPr>
          <p:spPr>
            <a:xfrm>
              <a:off x="3419872" y="16288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ES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156176" y="2195572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 smtClean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6084168" y="5589240"/>
              <a:ext cx="8640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     </a:t>
              </a:r>
              <a:endParaRPr lang="es-ES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355976" y="5877272"/>
              <a:ext cx="15841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     </a:t>
              </a:r>
              <a:endParaRPr lang="es-ES" dirty="0"/>
            </a:p>
          </p:txBody>
        </p:sp>
      </p:grpSp>
      <p:pic>
        <p:nvPicPr>
          <p:cNvPr id="14" name="Imagen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696" y="116632"/>
            <a:ext cx="5627096" cy="932769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220072" y="6488668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008000"/>
                </a:solidFill>
              </a:rPr>
              <a:t>J. </a:t>
            </a:r>
            <a:r>
              <a:rPr lang="es-ES" b="1" i="1" dirty="0" err="1" smtClean="0">
                <a:solidFill>
                  <a:srgbClr val="008000"/>
                </a:solidFill>
              </a:rPr>
              <a:t>Phys</a:t>
            </a:r>
            <a:r>
              <a:rPr lang="es-ES" b="1" i="1" dirty="0" smtClean="0">
                <a:solidFill>
                  <a:srgbClr val="008000"/>
                </a:solidFill>
              </a:rPr>
              <a:t>. G 40  085107 (2013)</a:t>
            </a:r>
            <a:endParaRPr lang="es-ES" b="1" i="1" dirty="0">
              <a:solidFill>
                <a:srgbClr val="008000"/>
              </a:solidFill>
            </a:endParaRP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6632"/>
            <a:ext cx="5627096" cy="93276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25</a:t>
            </a:r>
            <a:endParaRPr lang="es-ES" dirty="0"/>
          </a:p>
        </p:txBody>
      </p:sp>
      <p:pic>
        <p:nvPicPr>
          <p:cNvPr id="11" name="10 Imagen" descr="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196752"/>
            <a:ext cx="8120495" cy="1636568"/>
          </a:xfrm>
          <a:prstGeom prst="rect">
            <a:avLst/>
          </a:prstGeom>
        </p:spPr>
      </p:pic>
      <p:pic>
        <p:nvPicPr>
          <p:cNvPr id="12" name="11 Imagen" descr="P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2911" y="2852936"/>
            <a:ext cx="6198177" cy="1304059"/>
          </a:xfrm>
          <a:prstGeom prst="rect">
            <a:avLst/>
          </a:prstGeom>
        </p:spPr>
      </p:pic>
      <p:pic>
        <p:nvPicPr>
          <p:cNvPr id="13" name="12 Imagen" descr="Presentación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5157192"/>
            <a:ext cx="4972050" cy="1283277"/>
          </a:xfrm>
          <a:prstGeom prst="rect">
            <a:avLst/>
          </a:prstGeom>
        </p:spPr>
      </p:pic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2627784" y="4365104"/>
          <a:ext cx="4029075" cy="673100"/>
        </p:xfrm>
        <a:graphic>
          <a:graphicData uri="http://schemas.openxmlformats.org/presentationml/2006/ole">
            <p:oleObj spid="_x0000_s138242" name="Equation" r:id="rId7" imgW="274320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16632"/>
            <a:ext cx="5627096" cy="932769"/>
          </a:xfrm>
          <a:prstGeom prst="rect">
            <a:avLst/>
          </a:prstGeom>
        </p:spPr>
      </p:pic>
      <p:pic>
        <p:nvPicPr>
          <p:cNvPr id="158722" name="Picture 2" descr="https://i.kinja-img.com/gawker-media/image/upload/s--5KJbXR1---/1340232402943073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3672408" cy="1836204"/>
          </a:xfrm>
          <a:prstGeom prst="rect">
            <a:avLst/>
          </a:prstGeom>
          <a:noFill/>
        </p:spPr>
      </p:pic>
      <p:sp>
        <p:nvSpPr>
          <p:cNvPr id="158724" name="AutoShape 4" descr="data:image/gif;base64,R0lGODlhAQABAAAAACH5BAEKAAEALAAAAAABAAEAAAICTAEAOw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8726" name="AutoShape 6" descr="data:image/gif;base64,R0lGODlhAQABAAAAACH5BAEKAAEALAAAAAABAAEAAAICTAEAOw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8728" name="Picture 8" descr="https://i.kinja-img.com/gawker-media/image/upload/13402324030477014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068960"/>
            <a:ext cx="3311849" cy="186705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83568" y="119675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err="1" smtClean="0">
                <a:solidFill>
                  <a:srgbClr val="0033CC"/>
                </a:solidFill>
                <a:latin typeface="Palatino Linotype" pitchFamily="18" charset="0"/>
              </a:rPr>
              <a:t>Pentaquark</a:t>
            </a:r>
            <a:endParaRPr lang="es-ES" sz="4000" dirty="0">
              <a:solidFill>
                <a:srgbClr val="0033CC"/>
              </a:solidFill>
              <a:latin typeface="Palatino Linotype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067944" y="122055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>
                <a:solidFill>
                  <a:srgbClr val="C00000"/>
                </a:solidFill>
                <a:latin typeface="Palatino Linotype" pitchFamily="18" charset="0"/>
              </a:rPr>
              <a:t>P</a:t>
            </a:r>
            <a:r>
              <a:rPr lang="es-ES" sz="3600" baseline="-25000" dirty="0" err="1" smtClean="0">
                <a:solidFill>
                  <a:srgbClr val="C00000"/>
                </a:solidFill>
                <a:latin typeface="Palatino Linotype" pitchFamily="18" charset="0"/>
              </a:rPr>
              <a:t>c</a:t>
            </a:r>
            <a:r>
              <a:rPr lang="es-ES" sz="3600" dirty="0" smtClean="0">
                <a:solidFill>
                  <a:srgbClr val="C00000"/>
                </a:solidFill>
                <a:latin typeface="Palatino Linotype" pitchFamily="18" charset="0"/>
              </a:rPr>
              <a:t>(4380</a:t>
            </a:r>
            <a:r>
              <a:rPr lang="es-ES" sz="3600" dirty="0" smtClean="0">
                <a:solidFill>
                  <a:srgbClr val="C00000"/>
                </a:solidFill>
                <a:latin typeface="Palatino Linotype" pitchFamily="18" charset="0"/>
              </a:rPr>
              <a:t>),  </a:t>
            </a:r>
            <a:r>
              <a:rPr lang="es-ES" sz="3600" dirty="0" err="1" smtClean="0">
                <a:solidFill>
                  <a:srgbClr val="006600"/>
                </a:solidFill>
                <a:latin typeface="Palatino Linotype" pitchFamily="18" charset="0"/>
              </a:rPr>
              <a:t>P</a:t>
            </a:r>
            <a:r>
              <a:rPr lang="es-ES" sz="3600" baseline="-25000" dirty="0" err="1" smtClean="0">
                <a:solidFill>
                  <a:srgbClr val="006600"/>
                </a:solidFill>
                <a:latin typeface="Palatino Linotype" pitchFamily="18" charset="0"/>
              </a:rPr>
              <a:t>c</a:t>
            </a:r>
            <a:r>
              <a:rPr lang="es-ES" sz="3600" dirty="0" smtClean="0">
                <a:solidFill>
                  <a:srgbClr val="006600"/>
                </a:solidFill>
                <a:latin typeface="Palatino Linotype" pitchFamily="18" charset="0"/>
              </a:rPr>
              <a:t>(4450</a:t>
            </a:r>
            <a:r>
              <a:rPr lang="es-ES" sz="3600" dirty="0" smtClean="0">
                <a:solidFill>
                  <a:srgbClr val="006600"/>
                </a:solidFill>
                <a:latin typeface="Palatino Linotype" pitchFamily="18" charset="0"/>
              </a:rPr>
              <a:t>)</a:t>
            </a:r>
            <a:endParaRPr lang="es-ES" sz="3600" dirty="0">
              <a:solidFill>
                <a:srgbClr val="006600"/>
              </a:solidFill>
              <a:latin typeface="Palatino Linotype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331640" y="227687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C00000"/>
                </a:solidFill>
                <a:latin typeface="Palatino Linotype" pitchFamily="18" charset="0"/>
              </a:rPr>
              <a:t>D</a:t>
            </a:r>
            <a:r>
              <a:rPr lang="el-GR" sz="2800" dirty="0" smtClean="0">
                <a:solidFill>
                  <a:srgbClr val="C00000"/>
                </a:solidFill>
                <a:latin typeface="Palatino Linotype" pitchFamily="18" charset="0"/>
              </a:rPr>
              <a:t>Σ</a:t>
            </a:r>
            <a:r>
              <a:rPr lang="es-ES" sz="2800" dirty="0" smtClean="0">
                <a:solidFill>
                  <a:srgbClr val="C00000"/>
                </a:solidFill>
                <a:latin typeface="Palatino Linotype" pitchFamily="18" charset="0"/>
              </a:rPr>
              <a:t>*</a:t>
            </a:r>
            <a:r>
              <a:rPr lang="es-ES" sz="2800" baseline="-25000" dirty="0" smtClean="0">
                <a:solidFill>
                  <a:srgbClr val="C00000"/>
                </a:solidFill>
                <a:latin typeface="Palatino Linotype" pitchFamily="18" charset="0"/>
              </a:rPr>
              <a:t>c</a:t>
            </a:r>
            <a:r>
              <a:rPr lang="es-ES" sz="28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  <a:latin typeface="Palatino Linotype" pitchFamily="18" charset="0"/>
              </a:rPr>
              <a:t>threshold</a:t>
            </a:r>
            <a:endParaRPr lang="es-ES" sz="2800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04048" y="232971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8000"/>
                </a:solidFill>
                <a:latin typeface="Palatino Linotype" pitchFamily="18" charset="0"/>
              </a:rPr>
              <a:t>D*</a:t>
            </a:r>
            <a:r>
              <a:rPr lang="el-GR" sz="2800" dirty="0" smtClean="0">
                <a:solidFill>
                  <a:srgbClr val="008000"/>
                </a:solidFill>
                <a:latin typeface="Palatino Linotype" pitchFamily="18" charset="0"/>
              </a:rPr>
              <a:t>Σ</a:t>
            </a:r>
            <a:r>
              <a:rPr lang="es-ES" sz="2800" baseline="-25000" dirty="0" smtClean="0">
                <a:solidFill>
                  <a:srgbClr val="008000"/>
                </a:solidFill>
                <a:latin typeface="Palatino Linotype" pitchFamily="18" charset="0"/>
              </a:rPr>
              <a:t>c</a:t>
            </a:r>
            <a:r>
              <a:rPr lang="es-ES" sz="2800" dirty="0" smtClean="0">
                <a:solidFill>
                  <a:srgbClr val="008000"/>
                </a:solidFill>
                <a:latin typeface="Palatino Linotype" pitchFamily="18" charset="0"/>
              </a:rPr>
              <a:t> </a:t>
            </a:r>
            <a:r>
              <a:rPr lang="es-ES" sz="2800" dirty="0" err="1" smtClean="0">
                <a:solidFill>
                  <a:srgbClr val="008000"/>
                </a:solidFill>
                <a:latin typeface="Palatino Linotype" pitchFamily="18" charset="0"/>
              </a:rPr>
              <a:t>threshold</a:t>
            </a:r>
            <a:endParaRPr lang="es-ES" sz="2800" dirty="0">
              <a:solidFill>
                <a:srgbClr val="008000"/>
              </a:solidFill>
              <a:latin typeface="Palatino Linotype" pitchFamily="18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 bwMode="auto">
          <a:xfrm flipH="1">
            <a:off x="3347864" y="1844824"/>
            <a:ext cx="1584176" cy="43204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15 Conector recto de flecha"/>
          <p:cNvCxnSpPr/>
          <p:nvPr/>
        </p:nvCxnSpPr>
        <p:spPr bwMode="auto">
          <a:xfrm flipH="1">
            <a:off x="6156176" y="1844824"/>
            <a:ext cx="936104" cy="504056"/>
          </a:xfrm>
          <a:prstGeom prst="straightConnector1">
            <a:avLst/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3" name="22 Imagen" descr="f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52536" y="5373216"/>
            <a:ext cx="5197501" cy="1213788"/>
          </a:xfrm>
          <a:prstGeom prst="rect">
            <a:avLst/>
          </a:prstGeom>
        </p:spPr>
      </p:pic>
      <p:pic>
        <p:nvPicPr>
          <p:cNvPr id="25" name="24 Imagen" descr="Páginas desdepentaquark_V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41027" y="5229200"/>
            <a:ext cx="3875389" cy="1284718"/>
          </a:xfrm>
          <a:prstGeom prst="rect">
            <a:avLst/>
          </a:prstGeom>
        </p:spPr>
      </p:pic>
      <p:cxnSp>
        <p:nvCxnSpPr>
          <p:cNvPr id="21" name="20 Conector recto de flecha"/>
          <p:cNvCxnSpPr/>
          <p:nvPr/>
        </p:nvCxnSpPr>
        <p:spPr bwMode="auto">
          <a:xfrm flipH="1">
            <a:off x="6516216" y="4509120"/>
            <a:ext cx="432048" cy="792088"/>
          </a:xfrm>
          <a:prstGeom prst="straightConnector1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17 Conector recto de flecha"/>
          <p:cNvCxnSpPr/>
          <p:nvPr/>
        </p:nvCxnSpPr>
        <p:spPr bwMode="auto">
          <a:xfrm flipH="1">
            <a:off x="2699792" y="4509120"/>
            <a:ext cx="2520280" cy="864096"/>
          </a:xfrm>
          <a:prstGeom prst="straightConnector1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25 CuadroTexto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26</a:t>
            </a:r>
            <a:endParaRPr lang="es-ES" dirty="0"/>
          </a:p>
        </p:txBody>
      </p:sp>
      <p:cxnSp>
        <p:nvCxnSpPr>
          <p:cNvPr id="27" name="26 Conector recto de flecha"/>
          <p:cNvCxnSpPr/>
          <p:nvPr/>
        </p:nvCxnSpPr>
        <p:spPr bwMode="auto">
          <a:xfrm>
            <a:off x="4067944" y="3933056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119675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err="1" smtClean="0">
                <a:solidFill>
                  <a:srgbClr val="0033CC"/>
                </a:solidFill>
                <a:latin typeface="Palatino Linotype" pitchFamily="18" charset="0"/>
              </a:rPr>
              <a:t>Pentaquark</a:t>
            </a:r>
            <a:endParaRPr lang="es-ES" sz="4000" dirty="0">
              <a:solidFill>
                <a:srgbClr val="0033CC"/>
              </a:solidFill>
              <a:latin typeface="Palatino Linotype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355976" y="122055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>
                <a:solidFill>
                  <a:srgbClr val="C00000"/>
                </a:solidFill>
                <a:latin typeface="Palatino Linotype" pitchFamily="18" charset="0"/>
              </a:rPr>
              <a:t>P</a:t>
            </a:r>
            <a:r>
              <a:rPr lang="es-ES" sz="3600" baseline="-25000" dirty="0" err="1" smtClean="0">
                <a:solidFill>
                  <a:srgbClr val="C00000"/>
                </a:solidFill>
                <a:latin typeface="Palatino Linotype" pitchFamily="18" charset="0"/>
              </a:rPr>
              <a:t>c</a:t>
            </a:r>
            <a:r>
              <a:rPr lang="es-ES" sz="3600" dirty="0" smtClean="0">
                <a:solidFill>
                  <a:srgbClr val="C00000"/>
                </a:solidFill>
                <a:latin typeface="Palatino Linotype" pitchFamily="18" charset="0"/>
              </a:rPr>
              <a:t>(4380),</a:t>
            </a:r>
            <a:r>
              <a:rPr lang="es-ES" sz="3600" dirty="0" err="1" smtClean="0">
                <a:solidFill>
                  <a:srgbClr val="00CC00"/>
                </a:solidFill>
                <a:latin typeface="Palatino Linotype" pitchFamily="18" charset="0"/>
              </a:rPr>
              <a:t>P</a:t>
            </a:r>
            <a:r>
              <a:rPr lang="es-ES" sz="3600" baseline="-25000" dirty="0" err="1" smtClean="0">
                <a:solidFill>
                  <a:srgbClr val="00CC00"/>
                </a:solidFill>
                <a:latin typeface="Palatino Linotype" pitchFamily="18" charset="0"/>
              </a:rPr>
              <a:t>c</a:t>
            </a:r>
            <a:r>
              <a:rPr lang="es-ES" sz="3600" dirty="0" smtClean="0">
                <a:solidFill>
                  <a:srgbClr val="00CC00"/>
                </a:solidFill>
                <a:latin typeface="Palatino Linotype" pitchFamily="18" charset="0"/>
              </a:rPr>
              <a:t>(4450)</a:t>
            </a:r>
            <a:endParaRPr lang="es-ES" sz="3600" dirty="0">
              <a:solidFill>
                <a:srgbClr val="00CC00"/>
              </a:solidFill>
              <a:latin typeface="Palatino Linotype" pitchFamily="18" charset="0"/>
            </a:endParaRPr>
          </a:p>
        </p:txBody>
      </p:sp>
      <p:pic>
        <p:nvPicPr>
          <p:cNvPr id="7" name="6 Imagen" descr="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165304"/>
            <a:ext cx="8676456" cy="598651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995936" y="3861048"/>
            <a:ext cx="5148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211960" y="6453336"/>
            <a:ext cx="4932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3" name="12 Elipse"/>
          <p:cNvSpPr/>
          <p:nvPr/>
        </p:nvSpPr>
        <p:spPr bwMode="auto">
          <a:xfrm>
            <a:off x="3059832" y="476672"/>
            <a:ext cx="864096" cy="1152128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5" name="4 Imagen" descr="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844824"/>
            <a:ext cx="7884368" cy="963729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0" y="2636912"/>
            <a:ext cx="9144000" cy="3384376"/>
            <a:chOff x="-1" y="1628800"/>
            <a:chExt cx="9362265" cy="3540785"/>
          </a:xfrm>
        </p:grpSpPr>
        <p:pic>
          <p:nvPicPr>
            <p:cNvPr id="10" name="9 Imagen" descr="t1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" y="1700808"/>
              <a:ext cx="4915543" cy="3456384"/>
            </a:xfrm>
            <a:prstGeom prst="rect">
              <a:avLst/>
            </a:prstGeom>
          </p:spPr>
        </p:pic>
        <p:pic>
          <p:nvPicPr>
            <p:cNvPr id="11" name="10 Imagen" descr="Páginas desdePáginas desdepentaquark_V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4129" y="1628800"/>
              <a:ext cx="4948135" cy="3540785"/>
            </a:xfrm>
            <a:prstGeom prst="rect">
              <a:avLst/>
            </a:prstGeom>
          </p:spPr>
        </p:pic>
      </p:grpSp>
      <p:sp>
        <p:nvSpPr>
          <p:cNvPr id="15" name="14 Elipse"/>
          <p:cNvSpPr/>
          <p:nvPr/>
        </p:nvSpPr>
        <p:spPr bwMode="auto">
          <a:xfrm>
            <a:off x="1979712" y="3284984"/>
            <a:ext cx="1008112" cy="51935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15 Elipse"/>
          <p:cNvSpPr/>
          <p:nvPr/>
        </p:nvSpPr>
        <p:spPr bwMode="auto">
          <a:xfrm>
            <a:off x="1979712" y="3933056"/>
            <a:ext cx="1008112" cy="519351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16 Elipse"/>
          <p:cNvSpPr/>
          <p:nvPr/>
        </p:nvSpPr>
        <p:spPr bwMode="auto">
          <a:xfrm>
            <a:off x="1979712" y="4293096"/>
            <a:ext cx="1008112" cy="519351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8" name="Imagen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16632"/>
            <a:ext cx="5627096" cy="932769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27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39552" y="1052736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6600"/>
                </a:solidFill>
                <a:latin typeface="Palatino Linotype" pitchFamily="18" charset="0"/>
              </a:rPr>
              <a:t>New </a:t>
            </a:r>
            <a:r>
              <a:rPr lang="es-ES" sz="3200" dirty="0" err="1" smtClean="0">
                <a:solidFill>
                  <a:srgbClr val="006600"/>
                </a:solidFill>
                <a:latin typeface="Palatino Linotype" pitchFamily="18" charset="0"/>
              </a:rPr>
              <a:t>LHCb</a:t>
            </a:r>
            <a:r>
              <a:rPr lang="es-ES" sz="3200" dirty="0" smtClean="0">
                <a:solidFill>
                  <a:srgbClr val="006600"/>
                </a:solidFill>
                <a:latin typeface="Palatino Linotype" pitchFamily="18" charset="0"/>
              </a:rPr>
              <a:t> </a:t>
            </a:r>
            <a:r>
              <a:rPr lang="es-ES" sz="3200" dirty="0" err="1" smtClean="0">
                <a:solidFill>
                  <a:srgbClr val="006600"/>
                </a:solidFill>
                <a:latin typeface="Palatino Linotype" pitchFamily="18" charset="0"/>
              </a:rPr>
              <a:t>resonances</a:t>
            </a:r>
            <a:endParaRPr lang="es-ES" sz="3200" dirty="0">
              <a:solidFill>
                <a:srgbClr val="006600"/>
              </a:solidFill>
              <a:latin typeface="Palatino Linotype" pitchFamily="18" charset="0"/>
            </a:endParaRPr>
          </a:p>
        </p:txBody>
      </p:sp>
      <p:cxnSp>
        <p:nvCxnSpPr>
          <p:cNvPr id="14" name="13 Conector recto"/>
          <p:cNvCxnSpPr/>
          <p:nvPr/>
        </p:nvCxnSpPr>
        <p:spPr bwMode="auto">
          <a:xfrm>
            <a:off x="251520" y="4869160"/>
            <a:ext cx="8640960" cy="0"/>
          </a:xfrm>
          <a:prstGeom prst="lin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15 Conector recto"/>
          <p:cNvCxnSpPr/>
          <p:nvPr/>
        </p:nvCxnSpPr>
        <p:spPr bwMode="auto">
          <a:xfrm>
            <a:off x="251520" y="5589240"/>
            <a:ext cx="8640960" cy="0"/>
          </a:xfrm>
          <a:prstGeom prst="lin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7" name="26 Grupo"/>
          <p:cNvGrpSpPr/>
          <p:nvPr/>
        </p:nvGrpSpPr>
        <p:grpSpPr>
          <a:xfrm>
            <a:off x="251520" y="1556792"/>
            <a:ext cx="8892480" cy="2016224"/>
            <a:chOff x="251520" y="1484784"/>
            <a:chExt cx="8892480" cy="2016224"/>
          </a:xfrm>
        </p:grpSpPr>
        <p:pic>
          <p:nvPicPr>
            <p:cNvPr id="8" name="7 Imagen" descr="Imagen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032" y="1556793"/>
              <a:ext cx="4355976" cy="1904160"/>
            </a:xfrm>
            <a:prstGeom prst="rect">
              <a:avLst/>
            </a:prstGeom>
          </p:spPr>
        </p:pic>
        <p:cxnSp>
          <p:nvCxnSpPr>
            <p:cNvPr id="11" name="10 Conector recto"/>
            <p:cNvCxnSpPr/>
            <p:nvPr/>
          </p:nvCxnSpPr>
          <p:spPr bwMode="auto">
            <a:xfrm>
              <a:off x="251520" y="3501008"/>
              <a:ext cx="8640960" cy="0"/>
            </a:xfrm>
            <a:prstGeom prst="line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16 Conector recto"/>
            <p:cNvCxnSpPr/>
            <p:nvPr/>
          </p:nvCxnSpPr>
          <p:spPr bwMode="auto">
            <a:xfrm>
              <a:off x="251520" y="3429000"/>
              <a:ext cx="864096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17 CuadroTexto"/>
            <p:cNvSpPr txBox="1"/>
            <p:nvPr/>
          </p:nvSpPr>
          <p:spPr>
            <a:xfrm>
              <a:off x="4427984" y="1484784"/>
              <a:ext cx="36004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748464" y="1556792"/>
              <a:ext cx="3955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</p:txBody>
        </p:sp>
        <p:pic>
          <p:nvPicPr>
            <p:cNvPr id="21" name="20 Imagen" descr="Imagen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4008" y="1556792"/>
              <a:ext cx="4176464" cy="1378398"/>
            </a:xfrm>
            <a:prstGeom prst="rect">
              <a:avLst/>
            </a:prstGeom>
          </p:spPr>
        </p:pic>
        <p:sp>
          <p:nvSpPr>
            <p:cNvPr id="22" name="21 CuadroTexto"/>
            <p:cNvSpPr txBox="1"/>
            <p:nvPr/>
          </p:nvSpPr>
          <p:spPr>
            <a:xfrm>
              <a:off x="8711952" y="1556792"/>
              <a:ext cx="43204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</p:txBody>
        </p:sp>
      </p:grpSp>
      <p:sp>
        <p:nvSpPr>
          <p:cNvPr id="25" name="24 CuadroTexto"/>
          <p:cNvSpPr txBox="1"/>
          <p:nvPr/>
        </p:nvSpPr>
        <p:spPr>
          <a:xfrm>
            <a:off x="251520" y="3501008"/>
            <a:ext cx="4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Quark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model</a:t>
            </a:r>
            <a:r>
              <a:rPr lang="es-ES" sz="24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latin typeface="Palatino Linotype" pitchFamily="18" charset="0"/>
              </a:rPr>
              <a:t>predictions</a:t>
            </a:r>
            <a:endParaRPr lang="es-ES" sz="2400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pic>
        <p:nvPicPr>
          <p:cNvPr id="15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16632"/>
            <a:ext cx="5627096" cy="932769"/>
          </a:xfrm>
          <a:prstGeom prst="rect">
            <a:avLst/>
          </a:prstGeom>
        </p:spPr>
      </p:pic>
      <p:pic>
        <p:nvPicPr>
          <p:cNvPr id="19" name="18 Imagen" descr="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3960440"/>
            <a:ext cx="7049017" cy="2708920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28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 bwMode="auto">
          <a:xfrm>
            <a:off x="2411760" y="3429000"/>
            <a:ext cx="4320480" cy="0"/>
          </a:xfrm>
          <a:prstGeom prst="lin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4 Rectángulo"/>
          <p:cNvSpPr/>
          <p:nvPr/>
        </p:nvSpPr>
        <p:spPr>
          <a:xfrm>
            <a:off x="179512" y="1693257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0033CC"/>
                </a:solidFill>
                <a:latin typeface="Palatino Linotype" pitchFamily="18" charset="0"/>
              </a:rPr>
              <a:t> As we </a:t>
            </a:r>
            <a:r>
              <a:rPr lang="en-US" sz="2000" dirty="0" smtClean="0">
                <a:solidFill>
                  <a:srgbClr val="0033CC"/>
                </a:solidFill>
                <a:latin typeface="Palatino Linotype" pitchFamily="18" charset="0"/>
              </a:rPr>
              <a:t>do not find any signal for the X(4140), neither bound nor virtual, we </a:t>
            </a:r>
            <a:r>
              <a:rPr lang="en-US" sz="2000" dirty="0" err="1" smtClean="0">
                <a:solidFill>
                  <a:srgbClr val="0033CC"/>
                </a:solidFill>
                <a:latin typeface="Palatino Linotype" pitchFamily="18" charset="0"/>
              </a:rPr>
              <a:t>analysed</a:t>
            </a:r>
            <a:r>
              <a:rPr lang="en-US" sz="2000" dirty="0" smtClean="0">
                <a:solidFill>
                  <a:srgbClr val="0033CC"/>
                </a:solidFill>
                <a:latin typeface="Palatino Linotype" pitchFamily="18" charset="0"/>
              </a:rPr>
              <a:t> the line shapes of the J/</a:t>
            </a:r>
            <a:r>
              <a:rPr lang="en-US" sz="2000" dirty="0" err="1" smtClean="0">
                <a:solidFill>
                  <a:srgbClr val="0033CC"/>
                </a:solidFill>
                <a:latin typeface="Palatino Linotype" pitchFamily="18" charset="0"/>
              </a:rPr>
              <a:t>ψφ</a:t>
            </a:r>
            <a:r>
              <a:rPr lang="en-US" sz="2000" dirty="0" smtClean="0">
                <a:solidFill>
                  <a:srgbClr val="0033CC"/>
                </a:solidFill>
                <a:latin typeface="Palatino Linotype" pitchFamily="18" charset="0"/>
              </a:rPr>
              <a:t> channel as an attempt to explain the X(4140) as a </a:t>
            </a:r>
            <a:r>
              <a:rPr lang="es-ES" sz="2000" dirty="0" smtClean="0">
                <a:solidFill>
                  <a:srgbClr val="0033CC"/>
                </a:solidFill>
                <a:latin typeface="Palatino Linotype" pitchFamily="18" charset="0"/>
              </a:rPr>
              <a:t>simple </a:t>
            </a:r>
            <a:r>
              <a:rPr lang="es-ES" sz="2000" dirty="0" err="1" smtClean="0">
                <a:solidFill>
                  <a:srgbClr val="0033CC"/>
                </a:solidFill>
                <a:latin typeface="Palatino Linotype" pitchFamily="18" charset="0"/>
              </a:rPr>
              <a:t>threshold</a:t>
            </a:r>
            <a:r>
              <a:rPr lang="es-ES" sz="2000" dirty="0" smtClean="0">
                <a:solidFill>
                  <a:srgbClr val="0033CC"/>
                </a:solidFill>
                <a:latin typeface="Palatino Linotype" pitchFamily="18" charset="0"/>
              </a:rPr>
              <a:t> </a:t>
            </a:r>
            <a:r>
              <a:rPr lang="es-ES" sz="2000" dirty="0" err="1" smtClean="0">
                <a:solidFill>
                  <a:srgbClr val="0033CC"/>
                </a:solidFill>
                <a:latin typeface="Palatino Linotype" pitchFamily="18" charset="0"/>
              </a:rPr>
              <a:t>cusp</a:t>
            </a:r>
            <a:r>
              <a:rPr lang="es-ES" sz="2000" dirty="0" smtClean="0">
                <a:solidFill>
                  <a:srgbClr val="0033CC"/>
                </a:solidFill>
                <a:latin typeface="Palatino Linotype" pitchFamily="18" charset="0"/>
              </a:rPr>
              <a:t>.</a:t>
            </a:r>
            <a:endParaRPr lang="es-ES" sz="2000" dirty="0">
              <a:solidFill>
                <a:srgbClr val="0033CC"/>
              </a:solidFill>
              <a:latin typeface="Palatino Linotype" pitchFamily="18" charset="0"/>
            </a:endParaRPr>
          </a:p>
        </p:txBody>
      </p:sp>
      <p:pic>
        <p:nvPicPr>
          <p:cNvPr id="7" name="6 Imagen" descr="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677357"/>
            <a:ext cx="4499992" cy="967667"/>
          </a:xfrm>
          <a:prstGeom prst="rect">
            <a:avLst/>
          </a:prstGeom>
        </p:spPr>
      </p:pic>
      <p:pic>
        <p:nvPicPr>
          <p:cNvPr id="8" name="7 Imagen" descr="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23774"/>
            <a:ext cx="4176464" cy="577234"/>
          </a:xfrm>
          <a:prstGeom prst="rect">
            <a:avLst/>
          </a:prstGeom>
        </p:spPr>
      </p:pic>
      <p:pic>
        <p:nvPicPr>
          <p:cNvPr id="9" name="8 Imagen" descr="p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8698" y="3744416"/>
            <a:ext cx="4213995" cy="3068960"/>
          </a:xfrm>
          <a:prstGeom prst="rect">
            <a:avLst/>
          </a:prstGeom>
        </p:spPr>
      </p:pic>
      <p:pic>
        <p:nvPicPr>
          <p:cNvPr id="10" name="Imagen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16632"/>
            <a:ext cx="5627096" cy="932769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0" y="112474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rgbClr val="006600"/>
                </a:solidFill>
                <a:latin typeface="Palatino Linotype" pitchFamily="18" charset="0"/>
              </a:rPr>
              <a:t>Coupled</a:t>
            </a:r>
            <a:r>
              <a:rPr lang="es-ES" sz="2800" dirty="0" smtClean="0">
                <a:solidFill>
                  <a:srgbClr val="006600"/>
                </a:solidFill>
                <a:latin typeface="Palatino Linotype" pitchFamily="18" charset="0"/>
              </a:rPr>
              <a:t> </a:t>
            </a:r>
            <a:r>
              <a:rPr lang="es-ES" sz="2800" dirty="0" err="1" smtClean="0">
                <a:solidFill>
                  <a:srgbClr val="006600"/>
                </a:solidFill>
                <a:latin typeface="Palatino Linotype" pitchFamily="18" charset="0"/>
              </a:rPr>
              <a:t>channel</a:t>
            </a:r>
            <a:r>
              <a:rPr lang="es-ES" sz="2800" dirty="0" smtClean="0">
                <a:solidFill>
                  <a:srgbClr val="006600"/>
                </a:solidFill>
                <a:latin typeface="Palatino Linotype" pitchFamily="18" charset="0"/>
              </a:rPr>
              <a:t> </a:t>
            </a:r>
            <a:r>
              <a:rPr lang="es-ES" sz="2800" dirty="0" err="1" smtClean="0">
                <a:solidFill>
                  <a:srgbClr val="006600"/>
                </a:solidFill>
                <a:latin typeface="Palatino Linotype" pitchFamily="18" charset="0"/>
              </a:rPr>
              <a:t>calculation</a:t>
            </a:r>
            <a:r>
              <a:rPr lang="es-ES" sz="2800" dirty="0" smtClean="0">
                <a:solidFill>
                  <a:srgbClr val="006600"/>
                </a:solidFill>
                <a:latin typeface="Palatino Linotype" pitchFamily="18" charset="0"/>
              </a:rPr>
              <a:t> (</a:t>
            </a:r>
            <a:r>
              <a:rPr lang="es-ES" sz="2800" dirty="0" err="1" smtClean="0">
                <a:solidFill>
                  <a:srgbClr val="006600"/>
                </a:solidFill>
                <a:latin typeface="Palatino Linotype" pitchFamily="18" charset="0"/>
              </a:rPr>
              <a:t>DsDs,D</a:t>
            </a:r>
            <a:r>
              <a:rPr lang="es-ES" sz="2800" dirty="0" smtClean="0">
                <a:solidFill>
                  <a:srgbClr val="006600"/>
                </a:solidFill>
                <a:latin typeface="Palatino Linotype" pitchFamily="18" charset="0"/>
              </a:rPr>
              <a:t>*</a:t>
            </a:r>
            <a:r>
              <a:rPr lang="es-ES" sz="2800" dirty="0" err="1" smtClean="0">
                <a:solidFill>
                  <a:srgbClr val="006600"/>
                </a:solidFill>
                <a:latin typeface="Palatino Linotype" pitchFamily="18" charset="0"/>
              </a:rPr>
              <a:t>sD</a:t>
            </a:r>
            <a:r>
              <a:rPr lang="es-ES" sz="2800" dirty="0" smtClean="0">
                <a:solidFill>
                  <a:srgbClr val="006600"/>
                </a:solidFill>
                <a:latin typeface="Palatino Linotype" pitchFamily="18" charset="0"/>
              </a:rPr>
              <a:t>*s, </a:t>
            </a:r>
            <a:r>
              <a:rPr lang="es-ES" sz="2800" dirty="0" err="1" smtClean="0">
                <a:solidFill>
                  <a:srgbClr val="006600"/>
                </a:solidFill>
                <a:latin typeface="Palatino Linotype" pitchFamily="18" charset="0"/>
              </a:rPr>
              <a:t>DsD</a:t>
            </a:r>
            <a:r>
              <a:rPr lang="es-ES" sz="2800" dirty="0" smtClean="0">
                <a:solidFill>
                  <a:srgbClr val="006600"/>
                </a:solidFill>
                <a:latin typeface="Palatino Linotype" pitchFamily="18" charset="0"/>
              </a:rPr>
              <a:t>*</a:t>
            </a:r>
            <a:r>
              <a:rPr lang="es-ES" sz="2800" dirty="0" err="1" smtClean="0">
                <a:solidFill>
                  <a:srgbClr val="006600"/>
                </a:solidFill>
                <a:latin typeface="Palatino Linotype" pitchFamily="18" charset="0"/>
              </a:rPr>
              <a:t>s,J</a:t>
            </a:r>
            <a:r>
              <a:rPr lang="es-ES" sz="2800" dirty="0" smtClean="0">
                <a:solidFill>
                  <a:srgbClr val="006600"/>
                </a:solidFill>
                <a:latin typeface="Palatino Linotype" pitchFamily="18" charset="0"/>
              </a:rPr>
              <a:t>/</a:t>
            </a:r>
            <a:r>
              <a:rPr lang="el-GR" sz="2800" dirty="0" smtClean="0">
                <a:solidFill>
                  <a:srgbClr val="006600"/>
                </a:solidFill>
                <a:latin typeface="Palatino Linotype" pitchFamily="18" charset="0"/>
              </a:rPr>
              <a:t>ψφ</a:t>
            </a:r>
            <a:r>
              <a:rPr lang="es-ES" sz="2800" dirty="0" smtClean="0">
                <a:solidFill>
                  <a:srgbClr val="006600"/>
                </a:solidFill>
                <a:latin typeface="Palatino Linotype" pitchFamily="18" charset="0"/>
              </a:rPr>
              <a:t>)</a:t>
            </a:r>
            <a:endParaRPr lang="es-ES" sz="2800" dirty="0">
              <a:solidFill>
                <a:srgbClr val="006600"/>
              </a:solidFill>
              <a:latin typeface="Palatino Linotype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29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>
          <a:xfrm>
            <a:off x="1475656" y="11663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rgbClr val="0033CC"/>
                </a:solidFill>
              </a:rPr>
              <a:t> </a:t>
            </a:r>
            <a:r>
              <a:rPr lang="es-ES_tradnl" sz="2000" dirty="0">
                <a:solidFill>
                  <a:srgbClr val="0033CC"/>
                </a:solidFill>
              </a:rPr>
              <a:t>23</a:t>
            </a:r>
            <a:r>
              <a:rPr lang="es-ES_tradnl" sz="2000" baseline="30000" dirty="0">
                <a:solidFill>
                  <a:srgbClr val="0033CC"/>
                </a:solidFill>
              </a:rPr>
              <a:t>RD </a:t>
            </a:r>
            <a:r>
              <a:rPr lang="es-ES_tradnl" sz="2000" dirty="0">
                <a:solidFill>
                  <a:srgbClr val="0033CC"/>
                </a:solidFill>
              </a:rPr>
              <a:t>EUROPEAN CONFERENCE ON</a:t>
            </a:r>
          </a:p>
          <a:p>
            <a:pPr algn="ctr"/>
            <a:r>
              <a:rPr lang="es-ES_tradnl" sz="2400" b="1" dirty="0">
                <a:solidFill>
                  <a:srgbClr val="0033CC"/>
                </a:solidFill>
              </a:rPr>
              <a:t>FEW-BODY PROBLEMS IN PHYSICS</a:t>
            </a:r>
            <a:endParaRPr lang="es-E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1600" y="264968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 smtClean="0">
                <a:solidFill>
                  <a:srgbClr val="006600"/>
                </a:solidFill>
                <a:latin typeface="Palatino Linotype" pitchFamily="18" charset="0"/>
              </a:rPr>
              <a:t>The</a:t>
            </a:r>
            <a:r>
              <a:rPr lang="es-ES" sz="5400" dirty="0" smtClean="0">
                <a:solidFill>
                  <a:srgbClr val="006600"/>
                </a:solidFill>
                <a:latin typeface="Palatino Linotype" pitchFamily="18" charset="0"/>
              </a:rPr>
              <a:t> </a:t>
            </a:r>
            <a:r>
              <a:rPr lang="es-ES" sz="5400" dirty="0" err="1" smtClean="0">
                <a:solidFill>
                  <a:srgbClr val="006600"/>
                </a:solidFill>
                <a:latin typeface="Palatino Linotype" pitchFamily="18" charset="0"/>
              </a:rPr>
              <a:t>two</a:t>
            </a:r>
            <a:r>
              <a:rPr lang="es-ES" sz="5400" dirty="0" smtClean="0">
                <a:solidFill>
                  <a:srgbClr val="006600"/>
                </a:solidFill>
                <a:latin typeface="Palatino Linotype" pitchFamily="18" charset="0"/>
              </a:rPr>
              <a:t> </a:t>
            </a:r>
            <a:r>
              <a:rPr lang="es-ES" sz="5400" dirty="0" err="1" smtClean="0">
                <a:solidFill>
                  <a:srgbClr val="006600"/>
                </a:solidFill>
                <a:latin typeface="Palatino Linotype" pitchFamily="18" charset="0"/>
              </a:rPr>
              <a:t>body</a:t>
            </a:r>
            <a:r>
              <a:rPr lang="es-ES" sz="5400" dirty="0" smtClean="0">
                <a:solidFill>
                  <a:srgbClr val="006600"/>
                </a:solidFill>
                <a:latin typeface="Palatino Linotype" pitchFamily="18" charset="0"/>
              </a:rPr>
              <a:t> </a:t>
            </a:r>
            <a:r>
              <a:rPr lang="es-ES" sz="5400" dirty="0" err="1" smtClean="0">
                <a:solidFill>
                  <a:srgbClr val="006600"/>
                </a:solidFill>
                <a:latin typeface="Palatino Linotype" pitchFamily="18" charset="0"/>
              </a:rPr>
              <a:t>problem</a:t>
            </a:r>
            <a:endParaRPr lang="es-ES" sz="5400" dirty="0">
              <a:solidFill>
                <a:srgbClr val="006600"/>
              </a:solidFill>
              <a:latin typeface="Palatino Linotype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79297" y="193674"/>
            <a:ext cx="23519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s-ES" sz="32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</a:t>
            </a:r>
            <a:r>
              <a:rPr lang="es-ES" sz="32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onclusions</a:t>
            </a:r>
            <a:endParaRPr lang="es-ES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4016" y="1268760"/>
            <a:ext cx="88924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1.  </a:t>
            </a:r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The</a:t>
            </a:r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hadron</a:t>
            </a:r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physics</a:t>
            </a:r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in </a:t>
            </a:r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the</a:t>
            </a:r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heavy quark sector </a:t>
            </a:r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is</a:t>
            </a:r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indeed</a:t>
            </a:r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a </a:t>
            </a:r>
          </a:p>
          <a:p>
            <a:pPr algn="just"/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Few</a:t>
            </a:r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Body</a:t>
            </a:r>
            <a:r>
              <a:rPr lang="es-ES" sz="2400" dirty="0" smtClean="0">
                <a:solidFill>
                  <a:srgbClr val="008000"/>
                </a:solidFill>
                <a:latin typeface="Palatino Linotype" pitchFamily="18" charset="0"/>
              </a:rPr>
              <a:t> </a:t>
            </a:r>
            <a:r>
              <a:rPr lang="es-ES" sz="2400" dirty="0" err="1" smtClean="0">
                <a:solidFill>
                  <a:srgbClr val="008000"/>
                </a:solidFill>
                <a:latin typeface="Palatino Linotype" pitchFamily="18" charset="0"/>
              </a:rPr>
              <a:t>Problem</a:t>
            </a:r>
            <a:endParaRPr lang="es-ES" sz="2400" dirty="0" smtClean="0">
              <a:solidFill>
                <a:srgbClr val="008000"/>
              </a:solidFill>
              <a:latin typeface="Palatino Linotype" pitchFamily="18" charset="0"/>
            </a:endParaRPr>
          </a:p>
          <a:p>
            <a:pPr algn="just"/>
            <a:endParaRPr lang="es-ES" sz="2400" dirty="0" smtClean="0">
              <a:solidFill>
                <a:srgbClr val="008000"/>
              </a:solidFill>
              <a:latin typeface="Palatino Linotype" pitchFamily="18" charset="0"/>
            </a:endParaRPr>
          </a:p>
          <a:p>
            <a:pPr algn="just"/>
            <a:r>
              <a:rPr lang="en-US" sz="2400" dirty="0" smtClean="0">
                <a:solidFill>
                  <a:srgbClr val="C00000"/>
                </a:solidFill>
                <a:latin typeface="Palatino Linotype" pitchFamily="18" charset="0"/>
              </a:rPr>
              <a:t>2. The heavy quark sector shows a rich phenomenology   including  </a:t>
            </a:r>
            <a:r>
              <a:rPr lang="en-US" sz="2400" smtClean="0">
                <a:solidFill>
                  <a:srgbClr val="C00000"/>
                </a:solidFill>
                <a:latin typeface="Palatino Linotype" pitchFamily="18" charset="0"/>
              </a:rPr>
              <a:t>two, (</a:t>
            </a:r>
            <a:r>
              <a:rPr lang="en-US" sz="2400" dirty="0" smtClean="0">
                <a:solidFill>
                  <a:srgbClr val="C00000"/>
                </a:solidFill>
                <a:latin typeface="Palatino Linotype" pitchFamily="18" charset="0"/>
              </a:rPr>
              <a:t>three), four and five body problems depending of the dynamics</a:t>
            </a:r>
          </a:p>
          <a:p>
            <a:pPr algn="just"/>
            <a:endParaRPr lang="en-US" sz="2400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algn="just"/>
            <a:r>
              <a:rPr lang="en-US" sz="2400" dirty="0" smtClean="0">
                <a:solidFill>
                  <a:srgbClr val="0033CC"/>
                </a:solidFill>
                <a:latin typeface="Palatino Linotype" pitchFamily="18" charset="0"/>
              </a:rPr>
              <a:t>3. A constituent quark model plus a coupled channels calculation can account for this phenomenology from the J/ψ to </a:t>
            </a:r>
            <a:r>
              <a:rPr lang="en-US" sz="2400" dirty="0" err="1" smtClean="0">
                <a:solidFill>
                  <a:srgbClr val="0033CC"/>
                </a:solidFill>
                <a:latin typeface="Palatino Linotype" pitchFamily="18" charset="0"/>
              </a:rPr>
              <a:t>pentaquarks</a:t>
            </a:r>
            <a:endParaRPr lang="en-US" sz="2400" dirty="0" smtClean="0">
              <a:solidFill>
                <a:srgbClr val="0033CC"/>
              </a:solidFill>
              <a:latin typeface="Palatino Linotype" pitchFamily="18" charset="0"/>
            </a:endParaRPr>
          </a:p>
          <a:p>
            <a:pPr algn="just"/>
            <a:endParaRPr lang="es-ES" sz="2400" dirty="0" smtClean="0">
              <a:solidFill>
                <a:srgbClr val="008000"/>
              </a:solidFill>
              <a:latin typeface="Palatino Linotype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es-E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es-E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71800" y="566124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  <a:r>
              <a:rPr lang="es-ES" sz="32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s-ES" sz="32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s-ES" sz="32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attention</a:t>
            </a:r>
            <a:endParaRPr lang="es-ES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3493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671513" y="1632917"/>
            <a:ext cx="7804150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193675" indent="-193675">
              <a:buClr>
                <a:srgbClr val="66FF33"/>
              </a:buClr>
              <a:buFontTx/>
              <a:buChar char="•"/>
              <a:tabLst>
                <a:tab pos="193675" algn="l"/>
                <a:tab pos="608013" algn="l"/>
                <a:tab pos="1022350" algn="l"/>
                <a:tab pos="1438275" algn="l"/>
                <a:tab pos="1852613" algn="l"/>
                <a:tab pos="2266950" algn="l"/>
                <a:tab pos="2681288" algn="l"/>
                <a:tab pos="3097213" algn="l"/>
                <a:tab pos="3511550" algn="l"/>
                <a:tab pos="3925888" algn="l"/>
                <a:tab pos="4340225" algn="l"/>
                <a:tab pos="4756150" algn="l"/>
                <a:tab pos="5170488" algn="l"/>
                <a:tab pos="5584825" algn="l"/>
                <a:tab pos="5999163" algn="l"/>
                <a:tab pos="6415088" algn="l"/>
                <a:tab pos="6829425" algn="l"/>
                <a:tab pos="7243763" algn="l"/>
                <a:tab pos="7658100" algn="l"/>
                <a:tab pos="8074025" algn="l"/>
                <a:tab pos="8488363" algn="l"/>
              </a:tabLst>
            </a:pPr>
            <a:r>
              <a:rPr lang="en-GB" sz="2500" dirty="0">
                <a:latin typeface="Times" pitchFamily="18" charset="0"/>
              </a:rPr>
              <a:t>On November 10-th 1974, at </a:t>
            </a:r>
            <a:r>
              <a:rPr lang="en-GB" sz="2500" dirty="0">
                <a:solidFill>
                  <a:srgbClr val="0000FF"/>
                </a:solidFill>
                <a:latin typeface="Times" pitchFamily="18" charset="0"/>
              </a:rPr>
              <a:t>SLAC</a:t>
            </a:r>
            <a:r>
              <a:rPr lang="en-GB" sz="2500" dirty="0">
                <a:latin typeface="Times" pitchFamily="18" charset="0"/>
              </a:rPr>
              <a:t> and </a:t>
            </a:r>
            <a:r>
              <a:rPr lang="en-GB" sz="2500" dirty="0">
                <a:solidFill>
                  <a:srgbClr val="0000FF"/>
                </a:solidFill>
                <a:latin typeface="Times" pitchFamily="18" charset="0"/>
              </a:rPr>
              <a:t>BNL</a:t>
            </a:r>
            <a:r>
              <a:rPr lang="en-GB" sz="2500" dirty="0">
                <a:latin typeface="Times" pitchFamily="18" charset="0"/>
              </a:rPr>
              <a:t> an extremely narrow resonance was discovered at an energy of about </a:t>
            </a:r>
            <a:r>
              <a:rPr lang="en-GB" sz="2500" dirty="0">
                <a:solidFill>
                  <a:srgbClr val="0000FF"/>
                </a:solidFill>
                <a:latin typeface="Times" pitchFamily="18" charset="0"/>
              </a:rPr>
              <a:t>3100 </a:t>
            </a:r>
            <a:r>
              <a:rPr lang="en-GB" sz="2500" dirty="0" err="1">
                <a:solidFill>
                  <a:srgbClr val="0000FF"/>
                </a:solidFill>
                <a:latin typeface="Times" pitchFamily="18" charset="0"/>
              </a:rPr>
              <a:t>MeV</a:t>
            </a:r>
            <a:endParaRPr lang="en-GB" sz="2500" dirty="0">
              <a:solidFill>
                <a:srgbClr val="0000FF"/>
              </a:solidFill>
              <a:latin typeface="Times" pitchFamily="18" charset="0"/>
            </a:endParaRPr>
          </a:p>
          <a:p>
            <a:pPr marL="193675" indent="-193675">
              <a:buClr>
                <a:srgbClr val="66FF33"/>
              </a:buClr>
              <a:buFontTx/>
              <a:buChar char="•"/>
              <a:tabLst>
                <a:tab pos="193675" algn="l"/>
                <a:tab pos="608013" algn="l"/>
                <a:tab pos="1022350" algn="l"/>
                <a:tab pos="1438275" algn="l"/>
                <a:tab pos="1852613" algn="l"/>
                <a:tab pos="2266950" algn="l"/>
                <a:tab pos="2681288" algn="l"/>
                <a:tab pos="3097213" algn="l"/>
                <a:tab pos="3511550" algn="l"/>
                <a:tab pos="3925888" algn="l"/>
                <a:tab pos="4340225" algn="l"/>
                <a:tab pos="4756150" algn="l"/>
                <a:tab pos="5170488" algn="l"/>
                <a:tab pos="5584825" algn="l"/>
                <a:tab pos="5999163" algn="l"/>
                <a:tab pos="6415088" algn="l"/>
                <a:tab pos="6829425" algn="l"/>
                <a:tab pos="7243763" algn="l"/>
                <a:tab pos="7658100" algn="l"/>
                <a:tab pos="8074025" algn="l"/>
                <a:tab pos="8488363" algn="l"/>
              </a:tabLst>
            </a:pPr>
            <a:endParaRPr lang="en-GB" sz="2500" dirty="0">
              <a:solidFill>
                <a:srgbClr val="0000FF"/>
              </a:solidFill>
              <a:latin typeface="Times" pitchFamily="18" charset="0"/>
            </a:endParaRPr>
          </a:p>
          <a:p>
            <a:pPr marL="193675" indent="-193675">
              <a:buClr>
                <a:srgbClr val="66FF33"/>
              </a:buClr>
              <a:buFontTx/>
              <a:buChar char="•"/>
              <a:tabLst>
                <a:tab pos="193675" algn="l"/>
                <a:tab pos="608013" algn="l"/>
                <a:tab pos="1022350" algn="l"/>
                <a:tab pos="1438275" algn="l"/>
                <a:tab pos="1852613" algn="l"/>
                <a:tab pos="2266950" algn="l"/>
                <a:tab pos="2681288" algn="l"/>
                <a:tab pos="3097213" algn="l"/>
                <a:tab pos="3511550" algn="l"/>
                <a:tab pos="3925888" algn="l"/>
                <a:tab pos="4340225" algn="l"/>
                <a:tab pos="4756150" algn="l"/>
                <a:tab pos="5170488" algn="l"/>
                <a:tab pos="5584825" algn="l"/>
                <a:tab pos="5999163" algn="l"/>
                <a:tab pos="6415088" algn="l"/>
                <a:tab pos="6829425" algn="l"/>
                <a:tab pos="7243763" algn="l"/>
                <a:tab pos="7658100" algn="l"/>
                <a:tab pos="8074025" algn="l"/>
                <a:tab pos="8488363" algn="l"/>
              </a:tabLst>
            </a:pPr>
            <a:r>
              <a:rPr lang="en-GB" sz="2500" dirty="0">
                <a:latin typeface="Times" pitchFamily="18" charset="0"/>
              </a:rPr>
              <a:t>The resonance was immediately confirmed at </a:t>
            </a:r>
            <a:r>
              <a:rPr lang="en-GB" sz="2500" dirty="0" err="1">
                <a:solidFill>
                  <a:srgbClr val="0000FF"/>
                </a:solidFill>
                <a:latin typeface="Times" pitchFamily="18" charset="0"/>
              </a:rPr>
              <a:t>Frascati</a:t>
            </a:r>
            <a:r>
              <a:rPr lang="en-GB" sz="2500" dirty="0">
                <a:solidFill>
                  <a:srgbClr val="0000FF"/>
                </a:solidFill>
                <a:latin typeface="Times" pitchFamily="18" charset="0"/>
              </a:rPr>
              <a:t> </a:t>
            </a:r>
          </a:p>
          <a:p>
            <a:pPr marL="193675" indent="-193675">
              <a:buClr>
                <a:srgbClr val="66FF33"/>
              </a:buClr>
              <a:buFontTx/>
              <a:buChar char="•"/>
              <a:tabLst>
                <a:tab pos="193675" algn="l"/>
                <a:tab pos="608013" algn="l"/>
                <a:tab pos="1022350" algn="l"/>
                <a:tab pos="1438275" algn="l"/>
                <a:tab pos="1852613" algn="l"/>
                <a:tab pos="2266950" algn="l"/>
                <a:tab pos="2681288" algn="l"/>
                <a:tab pos="3097213" algn="l"/>
                <a:tab pos="3511550" algn="l"/>
                <a:tab pos="3925888" algn="l"/>
                <a:tab pos="4340225" algn="l"/>
                <a:tab pos="4756150" algn="l"/>
                <a:tab pos="5170488" algn="l"/>
                <a:tab pos="5584825" algn="l"/>
                <a:tab pos="5999163" algn="l"/>
                <a:tab pos="6415088" algn="l"/>
                <a:tab pos="6829425" algn="l"/>
                <a:tab pos="7243763" algn="l"/>
                <a:tab pos="7658100" algn="l"/>
                <a:tab pos="8074025" algn="l"/>
                <a:tab pos="8488363" algn="l"/>
              </a:tabLst>
            </a:pPr>
            <a:endParaRPr lang="en-GB" sz="2500" dirty="0">
              <a:latin typeface="Times" pitchFamily="18" charset="0"/>
            </a:endParaRPr>
          </a:p>
          <a:p>
            <a:pPr marL="193675" indent="-193675">
              <a:buClr>
                <a:srgbClr val="66FF33"/>
              </a:buClr>
              <a:buFontTx/>
              <a:buChar char="•"/>
              <a:tabLst>
                <a:tab pos="193675" algn="l"/>
                <a:tab pos="608013" algn="l"/>
                <a:tab pos="1022350" algn="l"/>
                <a:tab pos="1438275" algn="l"/>
                <a:tab pos="1852613" algn="l"/>
                <a:tab pos="2266950" algn="l"/>
                <a:tab pos="2681288" algn="l"/>
                <a:tab pos="3097213" algn="l"/>
                <a:tab pos="3511550" algn="l"/>
                <a:tab pos="3925888" algn="l"/>
                <a:tab pos="4340225" algn="l"/>
                <a:tab pos="4756150" algn="l"/>
                <a:tab pos="5170488" algn="l"/>
                <a:tab pos="5584825" algn="l"/>
                <a:tab pos="5999163" algn="l"/>
                <a:tab pos="6415088" algn="l"/>
                <a:tab pos="6829425" algn="l"/>
                <a:tab pos="7243763" algn="l"/>
                <a:tab pos="7658100" algn="l"/>
                <a:tab pos="8074025" algn="l"/>
                <a:tab pos="8488363" algn="l"/>
              </a:tabLst>
            </a:pPr>
            <a:r>
              <a:rPr lang="en-GB" sz="2500" dirty="0">
                <a:latin typeface="Times" pitchFamily="18" charset="0"/>
              </a:rPr>
              <a:t>Its small width  couldn't be explained in terms of the known quarks </a:t>
            </a:r>
            <a:r>
              <a:rPr lang="en-GB" sz="2500" dirty="0" err="1">
                <a:latin typeface="Times" pitchFamily="18" charset="0"/>
              </a:rPr>
              <a:t>u,d</a:t>
            </a:r>
            <a:r>
              <a:rPr lang="en-GB" sz="2500" dirty="0">
                <a:latin typeface="Times" pitchFamily="18" charset="0"/>
              </a:rPr>
              <a:t> or s</a:t>
            </a:r>
          </a:p>
          <a:p>
            <a:pPr marL="193675" indent="-193675">
              <a:buClr>
                <a:srgbClr val="66FF33"/>
              </a:buClr>
              <a:tabLst>
                <a:tab pos="193675" algn="l"/>
                <a:tab pos="608013" algn="l"/>
                <a:tab pos="1022350" algn="l"/>
                <a:tab pos="1438275" algn="l"/>
                <a:tab pos="1852613" algn="l"/>
                <a:tab pos="2266950" algn="l"/>
                <a:tab pos="2681288" algn="l"/>
                <a:tab pos="3097213" algn="l"/>
                <a:tab pos="3511550" algn="l"/>
                <a:tab pos="3925888" algn="l"/>
                <a:tab pos="4340225" algn="l"/>
                <a:tab pos="4756150" algn="l"/>
                <a:tab pos="5170488" algn="l"/>
                <a:tab pos="5584825" algn="l"/>
                <a:tab pos="5999163" algn="l"/>
                <a:tab pos="6415088" algn="l"/>
                <a:tab pos="6829425" algn="l"/>
                <a:tab pos="7243763" algn="l"/>
                <a:tab pos="7658100" algn="l"/>
                <a:tab pos="8074025" algn="l"/>
                <a:tab pos="8488363" algn="l"/>
              </a:tabLst>
            </a:pPr>
            <a:endParaRPr lang="en-GB" sz="2500" dirty="0">
              <a:latin typeface="Times" pitchFamily="18" charset="0"/>
            </a:endParaRPr>
          </a:p>
          <a:p>
            <a:pPr marL="193675" indent="-193675">
              <a:buClr>
                <a:srgbClr val="66FF33"/>
              </a:buClr>
              <a:buFontTx/>
              <a:buChar char="•"/>
              <a:tabLst>
                <a:tab pos="193675" algn="l"/>
                <a:tab pos="608013" algn="l"/>
                <a:tab pos="1022350" algn="l"/>
                <a:tab pos="1438275" algn="l"/>
                <a:tab pos="1852613" algn="l"/>
                <a:tab pos="2266950" algn="l"/>
                <a:tab pos="2681288" algn="l"/>
                <a:tab pos="3097213" algn="l"/>
                <a:tab pos="3511550" algn="l"/>
                <a:tab pos="3925888" algn="l"/>
                <a:tab pos="4340225" algn="l"/>
                <a:tab pos="4756150" algn="l"/>
                <a:tab pos="5170488" algn="l"/>
                <a:tab pos="5584825" algn="l"/>
                <a:tab pos="5999163" algn="l"/>
                <a:tab pos="6415088" algn="l"/>
                <a:tab pos="6829425" algn="l"/>
                <a:tab pos="7243763" algn="l"/>
                <a:tab pos="7658100" algn="l"/>
                <a:tab pos="8074025" algn="l"/>
                <a:tab pos="8488363" algn="l"/>
              </a:tabLst>
            </a:pPr>
            <a:r>
              <a:rPr lang="en-GB" sz="2500" dirty="0">
                <a:latin typeface="Times" pitchFamily="18" charset="0"/>
              </a:rPr>
              <a:t>This resonance was called </a:t>
            </a:r>
            <a:r>
              <a:rPr lang="en-GB" sz="2500" dirty="0">
                <a:solidFill>
                  <a:schemeClr val="accent2"/>
                </a:solidFill>
                <a:latin typeface="Times" pitchFamily="18" charset="0"/>
              </a:rPr>
              <a:t>J at BNL</a:t>
            </a:r>
            <a:r>
              <a:rPr lang="en-GB" sz="2500" dirty="0">
                <a:latin typeface="Times" pitchFamily="18" charset="0"/>
              </a:rPr>
              <a:t> and </a:t>
            </a:r>
            <a:r>
              <a:rPr lang="en-GB" sz="2500" dirty="0">
                <a:solidFill>
                  <a:schemeClr val="accent2"/>
                </a:solidFill>
                <a:latin typeface="Symbol" pitchFamily="18" charset="2"/>
              </a:rPr>
              <a:t>y </a:t>
            </a:r>
            <a:r>
              <a:rPr lang="en-GB" sz="2500" dirty="0">
                <a:solidFill>
                  <a:schemeClr val="accent2"/>
                </a:solidFill>
                <a:latin typeface="Times" pitchFamily="18" charset="0"/>
              </a:rPr>
              <a:t>at </a:t>
            </a:r>
            <a:r>
              <a:rPr lang="en-GB" sz="2500" dirty="0" smtClean="0">
                <a:solidFill>
                  <a:schemeClr val="accent2"/>
                </a:solidFill>
                <a:latin typeface="Times" pitchFamily="18" charset="0"/>
              </a:rPr>
              <a:t>SLAC</a:t>
            </a:r>
            <a:endParaRPr lang="en-GB" sz="2500" dirty="0">
              <a:solidFill>
                <a:srgbClr val="0000FF"/>
              </a:solidFill>
              <a:latin typeface="Times" pitchFamily="18" charset="0"/>
            </a:endParaRPr>
          </a:p>
          <a:p>
            <a:pPr marL="193675" indent="-193675">
              <a:buClr>
                <a:srgbClr val="66FF33"/>
              </a:buClr>
              <a:tabLst>
                <a:tab pos="193675" algn="l"/>
                <a:tab pos="608013" algn="l"/>
                <a:tab pos="1022350" algn="l"/>
                <a:tab pos="1438275" algn="l"/>
                <a:tab pos="1852613" algn="l"/>
                <a:tab pos="2266950" algn="l"/>
                <a:tab pos="2681288" algn="l"/>
                <a:tab pos="3097213" algn="l"/>
                <a:tab pos="3511550" algn="l"/>
                <a:tab pos="3925888" algn="l"/>
                <a:tab pos="4340225" algn="l"/>
                <a:tab pos="4756150" algn="l"/>
                <a:tab pos="5170488" algn="l"/>
                <a:tab pos="5584825" algn="l"/>
                <a:tab pos="5999163" algn="l"/>
                <a:tab pos="6415088" algn="l"/>
                <a:tab pos="6829425" algn="l"/>
                <a:tab pos="7243763" algn="l"/>
                <a:tab pos="7658100" algn="l"/>
                <a:tab pos="8074025" algn="l"/>
                <a:tab pos="8488363" algn="l"/>
              </a:tabLst>
            </a:pPr>
            <a:r>
              <a:rPr lang="en-GB" sz="2500" dirty="0">
                <a:solidFill>
                  <a:srgbClr val="0000FF"/>
                </a:solidFill>
                <a:latin typeface="Times" pitchFamily="18" charset="0"/>
              </a:rPr>
              <a:t>  </a:t>
            </a:r>
          </a:p>
        </p:txBody>
      </p:sp>
      <p:sp>
        <p:nvSpPr>
          <p:cNvPr id="5" name="Rectángulo 3"/>
          <p:cNvSpPr/>
          <p:nvPr/>
        </p:nvSpPr>
        <p:spPr>
          <a:xfrm>
            <a:off x="1547664" y="116632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dirty="0">
                <a:solidFill>
                  <a:srgbClr val="0033CC"/>
                </a:solidFill>
              </a:rPr>
              <a:t>23</a:t>
            </a:r>
            <a:r>
              <a:rPr lang="es-ES_tradnl" sz="2000" baseline="30000" dirty="0">
                <a:solidFill>
                  <a:srgbClr val="0033CC"/>
                </a:solidFill>
              </a:rPr>
              <a:t>RD </a:t>
            </a:r>
            <a:r>
              <a:rPr lang="es-ES_tradnl" sz="2000" dirty="0">
                <a:solidFill>
                  <a:srgbClr val="0033CC"/>
                </a:solidFill>
              </a:rPr>
              <a:t>EUROPEAN CONFERENCE ON</a:t>
            </a:r>
          </a:p>
          <a:p>
            <a:pPr algn="ctr"/>
            <a:r>
              <a:rPr lang="es-ES_tradnl" sz="2400" b="1" dirty="0">
                <a:solidFill>
                  <a:srgbClr val="0033CC"/>
                </a:solidFill>
              </a:rPr>
              <a:t>FEW-BODY PROBLEMS IN PHYSICS</a:t>
            </a:r>
            <a:endParaRPr lang="es-E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35696" y="188640"/>
            <a:ext cx="55446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2000" dirty="0">
                <a:solidFill>
                  <a:srgbClr val="0033CC"/>
                </a:solidFill>
              </a:rPr>
              <a:t>23</a:t>
            </a:r>
            <a:r>
              <a:rPr lang="es-ES_tradnl" sz="2000" baseline="30000" dirty="0">
                <a:solidFill>
                  <a:srgbClr val="0033CC"/>
                </a:solidFill>
              </a:rPr>
              <a:t>RD </a:t>
            </a:r>
            <a:r>
              <a:rPr lang="es-ES_tradnl" sz="2000" dirty="0">
                <a:solidFill>
                  <a:srgbClr val="0033CC"/>
                </a:solidFill>
              </a:rPr>
              <a:t>EUROPEAN CONFERENCE ON</a:t>
            </a:r>
          </a:p>
          <a:p>
            <a:pPr lvl="0" algn="ctr"/>
            <a:r>
              <a:rPr lang="es-ES_tradnl" sz="2400" b="1" dirty="0">
                <a:solidFill>
                  <a:srgbClr val="0033CC"/>
                </a:solidFill>
              </a:rPr>
              <a:t>FEW-BODY PROBLEMS IN PHYSICS</a:t>
            </a:r>
            <a:endParaRPr lang="es-E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71513" y="846138"/>
          <a:ext cx="7804150" cy="5764212"/>
        </p:xfrm>
        <a:graphic>
          <a:graphicData uri="http://schemas.openxmlformats.org/presentationml/2006/ole">
            <p:oleObj spid="_x0000_s104461" r:id="rId3" imgW="4880160" imgH="3603960" progId="">
              <p:embed/>
            </p:oleObj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745871" y="1844824"/>
            <a:ext cx="8299704" cy="4891480"/>
            <a:chOff x="234950" y="758133"/>
            <a:chExt cx="8810625" cy="5978171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7175769"/>
                </p:ext>
              </p:extLst>
            </p:nvPr>
          </p:nvGraphicFramePr>
          <p:xfrm>
            <a:off x="671513" y="846138"/>
            <a:ext cx="7804150" cy="5764212"/>
          </p:xfrm>
          <a:graphic>
            <a:graphicData uri="http://schemas.openxmlformats.org/presentationml/2006/ole">
              <p:oleObj spid="_x0000_s104462" r:id="rId4" imgW="4880160" imgH="3603960" progId="">
                <p:embed/>
              </p:oleObj>
            </a:graphicData>
          </a:graphic>
        </p:graphicFrame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4950" y="1965866"/>
              <a:ext cx="3911600" cy="477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78388" y="1187450"/>
              <a:ext cx="3762375" cy="413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45253" y="758133"/>
              <a:ext cx="4712677" cy="853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r>
                <a:rPr lang="en-GB" sz="2500" dirty="0">
                  <a:solidFill>
                    <a:schemeClr val="accent2"/>
                  </a:solidFill>
                </a:rPr>
                <a:t>The discovery of the J/</a:t>
              </a:r>
              <a:r>
                <a:rPr lang="en-GB" sz="2500" dirty="0">
                  <a:solidFill>
                    <a:schemeClr val="accent2"/>
                  </a:solidFill>
                  <a:sym typeface="Symbol" pitchFamily="18" charset="2"/>
                </a:rPr>
                <a:t></a:t>
              </a:r>
            </a:p>
            <a:p>
              <a:r>
                <a:rPr lang="en-GB" sz="2500" dirty="0">
                  <a:solidFill>
                    <a:schemeClr val="accent2"/>
                  </a:solidFill>
                  <a:sym typeface="Symbol" pitchFamily="18" charset="2"/>
                </a:rPr>
                <a:t> at SLAC…</a:t>
              </a:r>
              <a:r>
                <a:rPr lang="en-GB" dirty="0">
                  <a:solidFill>
                    <a:schemeClr val="accent2"/>
                  </a:solidFill>
                  <a:sym typeface="Symbol" pitchFamily="18" charset="2"/>
                </a:rPr>
                <a:t> </a:t>
              </a:r>
              <a:endParaRPr lang="en-GB" dirty="0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214938" y="5530850"/>
              <a:ext cx="3830637" cy="85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945" tIns="41473" rIns="82945" bIns="41473">
              <a:spAutoFit/>
            </a:bodyPr>
            <a:lstStyle/>
            <a:p>
              <a:r>
                <a:rPr lang="en-GB" sz="2500" dirty="0">
                  <a:solidFill>
                    <a:schemeClr val="accent2"/>
                  </a:solidFill>
                </a:rPr>
                <a:t>…and at the Brookhaven </a:t>
              </a:r>
            </a:p>
            <a:p>
              <a:r>
                <a:rPr lang="en-GB" sz="2500" dirty="0">
                  <a:solidFill>
                    <a:schemeClr val="accent2"/>
                  </a:solidFill>
                </a:rPr>
                <a:t>    National Laboratory</a:t>
              </a:r>
              <a:endParaRPr lang="en-GB" sz="2500" dirty="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691680" y="1196752"/>
            <a:ext cx="5814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The 1974 November revolution</a:t>
            </a:r>
            <a:endParaRPr lang="es-ES_tradn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460432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413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106488"/>
            <a:ext cx="7804150" cy="5119687"/>
          </a:xfrm>
          <a:noFill/>
          <a:ln>
            <a:miter lim="800000"/>
            <a:headEnd/>
            <a:tailEnd/>
          </a:ln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66FF33"/>
              </a:buClr>
            </a:pPr>
            <a:r>
              <a:rPr lang="en-GB" sz="2500" dirty="0" smtClean="0"/>
              <a:t>A few years before, </a:t>
            </a:r>
            <a:r>
              <a:rPr lang="en-GB" sz="2500" dirty="0" smtClean="0">
                <a:solidFill>
                  <a:schemeClr val="accent2"/>
                </a:solidFill>
              </a:rPr>
              <a:t>Glashow, Iliopoulos and </a:t>
            </a:r>
            <a:r>
              <a:rPr lang="en-GB" sz="2500" dirty="0" err="1" smtClean="0">
                <a:solidFill>
                  <a:schemeClr val="accent2"/>
                </a:solidFill>
              </a:rPr>
              <a:t>Maiani</a:t>
            </a:r>
            <a:r>
              <a:rPr lang="en-GB" sz="2500" dirty="0" smtClean="0"/>
              <a:t> proposed a model to explain the absence of the </a:t>
            </a:r>
            <a:r>
              <a:rPr lang="en-GB" sz="2500" dirty="0" smtClean="0">
                <a:sym typeface="Symbol" pitchFamily="18" charset="2"/>
              </a:rPr>
              <a:t>S=1 neutral weak currents:</a:t>
            </a:r>
          </a:p>
          <a:p>
            <a:pPr>
              <a:buClr>
                <a:srgbClr val="66FF33"/>
              </a:buClr>
            </a:pPr>
            <a:endParaRPr lang="en-GB" sz="2500" dirty="0" smtClean="0">
              <a:sym typeface="Symbol" pitchFamily="18" charset="2"/>
            </a:endParaRPr>
          </a:p>
          <a:p>
            <a:pPr>
              <a:buClr>
                <a:srgbClr val="66FF33"/>
              </a:buClr>
            </a:pPr>
            <a:endParaRPr lang="en-GB" sz="2500" dirty="0" smtClean="0">
              <a:sym typeface="Symbol" pitchFamily="18" charset="2"/>
            </a:endParaRPr>
          </a:p>
          <a:p>
            <a:pPr>
              <a:buClr>
                <a:srgbClr val="66FF33"/>
              </a:buClr>
            </a:pPr>
            <a:r>
              <a:rPr lang="en-GB" sz="2500" dirty="0" smtClean="0">
                <a:sym typeface="Symbol" pitchFamily="18" charset="2"/>
              </a:rPr>
              <a:t>This model predicted  the existence of a new quark </a:t>
            </a:r>
            <a:r>
              <a:rPr lang="en-GB" sz="2500" i="1" dirty="0" smtClean="0">
                <a:solidFill>
                  <a:schemeClr val="accent2"/>
                </a:solidFill>
                <a:sym typeface="Symbol" pitchFamily="18" charset="2"/>
              </a:rPr>
              <a:t>“charm”</a:t>
            </a:r>
            <a:r>
              <a:rPr lang="en-GB" sz="2500" dirty="0" smtClean="0">
                <a:sym typeface="Symbol" pitchFamily="18" charset="2"/>
              </a:rPr>
              <a:t> with charge +2/3 </a:t>
            </a:r>
          </a:p>
          <a:p>
            <a:pPr>
              <a:buClr>
                <a:srgbClr val="66FF33"/>
              </a:buClr>
            </a:pPr>
            <a:r>
              <a:rPr lang="en-GB" sz="2500" dirty="0" smtClean="0">
                <a:sym typeface="Symbol" pitchFamily="18" charset="2"/>
              </a:rPr>
              <a:t>The discovery of the J/</a:t>
            </a:r>
            <a:r>
              <a:rPr lang="en-GB" sz="2500" dirty="0" smtClean="0">
                <a:latin typeface="Symbol" pitchFamily="18" charset="2"/>
                <a:sym typeface="Symbol" pitchFamily="18" charset="2"/>
              </a:rPr>
              <a:t>y </a:t>
            </a:r>
            <a:r>
              <a:rPr lang="en-GB" sz="2500" dirty="0" smtClean="0">
                <a:sym typeface="Symbol" pitchFamily="18" charset="2"/>
              </a:rPr>
              <a:t>confirmed this prediction  and was actually the definitive confirmation of the existence of quarks</a:t>
            </a:r>
            <a:endParaRPr lang="en-GB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109913" y="2419350"/>
          <a:ext cx="2624137" cy="890588"/>
        </p:xfrm>
        <a:graphic>
          <a:graphicData uri="http://schemas.openxmlformats.org/presentationml/2006/ole">
            <p:oleObj spid="_x0000_s137218" name="Equation" r:id="rId3" imgW="1384200" imgH="469800" progId="Equation.3">
              <p:embed/>
            </p:oleObj>
          </a:graphicData>
        </a:graphic>
      </p:graphicFrame>
      <p:sp>
        <p:nvSpPr>
          <p:cNvPr id="6" name="Rectángulo 3"/>
          <p:cNvSpPr/>
          <p:nvPr/>
        </p:nvSpPr>
        <p:spPr>
          <a:xfrm>
            <a:off x="1547664" y="116632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dirty="0">
                <a:solidFill>
                  <a:srgbClr val="0033CC"/>
                </a:solidFill>
              </a:rPr>
              <a:t>23</a:t>
            </a:r>
            <a:r>
              <a:rPr lang="es-ES_tradnl" sz="2000" baseline="30000" dirty="0">
                <a:solidFill>
                  <a:srgbClr val="0033CC"/>
                </a:solidFill>
              </a:rPr>
              <a:t>RD </a:t>
            </a:r>
            <a:r>
              <a:rPr lang="es-ES_tradnl" sz="2000" dirty="0">
                <a:solidFill>
                  <a:srgbClr val="0033CC"/>
                </a:solidFill>
              </a:rPr>
              <a:t>EUROPEAN CONFERENCE ON</a:t>
            </a:r>
          </a:p>
          <a:p>
            <a:pPr algn="ctr"/>
            <a:r>
              <a:rPr lang="es-ES_tradnl" sz="2400" b="1" dirty="0">
                <a:solidFill>
                  <a:srgbClr val="0033CC"/>
                </a:solidFill>
              </a:rPr>
              <a:t>FEW-BODY PROBLEMS IN PHYSICS</a:t>
            </a:r>
            <a:endParaRPr lang="es-E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6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File:Charm quark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18121"/>
            <a:ext cx="1329016" cy="162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51520" y="1340768"/>
            <a:ext cx="6012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Non </a:t>
            </a:r>
            <a:r>
              <a:rPr lang="es-ES_tradnl" sz="3200" dirty="0" err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relativistic</a:t>
            </a:r>
            <a:r>
              <a:rPr lang="es-ES_tradnl" sz="32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s-ES_tradnl" sz="3200" dirty="0" err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two</a:t>
            </a:r>
            <a:r>
              <a:rPr lang="es-ES_tradnl" sz="32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s-ES_tradnl" sz="3200" dirty="0" err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body</a:t>
            </a:r>
            <a:r>
              <a:rPr lang="es-ES_tradnl" sz="32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s-ES_tradnl" sz="3200" dirty="0" err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problem</a:t>
            </a:r>
            <a:endParaRPr lang="es-ES_tradnl" sz="32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11960" y="3284984"/>
            <a:ext cx="792088" cy="360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3" name="CuadroTexto 2"/>
          <p:cNvSpPr txBox="1"/>
          <p:nvPr/>
        </p:nvSpPr>
        <p:spPr>
          <a:xfrm>
            <a:off x="2987824" y="4653136"/>
            <a:ext cx="244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dirty="0">
              <a:latin typeface="Palatino Linotype" panose="0204050205050503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979712" y="116632"/>
            <a:ext cx="55446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2000" dirty="0">
                <a:solidFill>
                  <a:srgbClr val="0033CC"/>
                </a:solidFill>
              </a:rPr>
              <a:t>23</a:t>
            </a:r>
            <a:r>
              <a:rPr lang="es-ES_tradnl" sz="2000" baseline="30000" dirty="0">
                <a:solidFill>
                  <a:srgbClr val="0033CC"/>
                </a:solidFill>
              </a:rPr>
              <a:t>RD </a:t>
            </a:r>
            <a:r>
              <a:rPr lang="es-ES_tradnl" sz="2000" dirty="0">
                <a:solidFill>
                  <a:srgbClr val="0033CC"/>
                </a:solidFill>
              </a:rPr>
              <a:t>EUROPEAN CONFERENCE ON</a:t>
            </a:r>
          </a:p>
          <a:p>
            <a:pPr lvl="0" algn="ctr"/>
            <a:r>
              <a:rPr lang="es-ES_tradnl" sz="2400" b="1" dirty="0">
                <a:solidFill>
                  <a:srgbClr val="0033CC"/>
                </a:solidFill>
              </a:rPr>
              <a:t>FEW-BODY PROBLEMS IN PHYSICS</a:t>
            </a:r>
            <a:endParaRPr lang="es-E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2843808" y="2708920"/>
            <a:ext cx="2808312" cy="3218874"/>
            <a:chOff x="6084168" y="1268760"/>
            <a:chExt cx="2808312" cy="3218874"/>
          </a:xfrm>
        </p:grpSpPr>
        <p:pic>
          <p:nvPicPr>
            <p:cNvPr id="103430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669" t="30339" r="40775" b="42695"/>
            <a:stretch/>
          </p:blipFill>
          <p:spPr bwMode="auto">
            <a:xfrm>
              <a:off x="6804248" y="2348880"/>
              <a:ext cx="1273215" cy="555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Conector recto 12"/>
            <p:cNvCxnSpPr/>
            <p:nvPr/>
          </p:nvCxnSpPr>
          <p:spPr bwMode="auto">
            <a:xfrm>
              <a:off x="6732240" y="1700808"/>
              <a:ext cx="0" cy="2448272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Conector recto 15"/>
            <p:cNvCxnSpPr/>
            <p:nvPr/>
          </p:nvCxnSpPr>
          <p:spPr bwMode="auto">
            <a:xfrm>
              <a:off x="6732240" y="1268760"/>
              <a:ext cx="0" cy="288032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Conector recto 17"/>
            <p:cNvCxnSpPr/>
            <p:nvPr/>
          </p:nvCxnSpPr>
          <p:spPr bwMode="auto">
            <a:xfrm>
              <a:off x="6732240" y="4149080"/>
              <a:ext cx="216024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onector recto 19"/>
            <p:cNvCxnSpPr/>
            <p:nvPr/>
          </p:nvCxnSpPr>
          <p:spPr bwMode="auto">
            <a:xfrm flipV="1">
              <a:off x="6732240" y="1988840"/>
              <a:ext cx="2160240" cy="2160240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CuadroTexto 22"/>
            <p:cNvSpPr txBox="1"/>
            <p:nvPr/>
          </p:nvSpPr>
          <p:spPr>
            <a:xfrm>
              <a:off x="6084168" y="170080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>
                  <a:latin typeface="Palatino Linotype" panose="02040502050505030304" pitchFamily="18" charset="0"/>
                </a:rPr>
                <a:t>V(r)</a:t>
              </a:r>
              <a:endParaRPr lang="es-ES_tradnl" sz="1600" dirty="0">
                <a:latin typeface="Palatino Linotype" panose="02040502050505030304" pitchFamily="18" charset="0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8532440" y="4149080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>
                  <a:latin typeface="Palatino Linotype" panose="02040502050505030304" pitchFamily="18" charset="0"/>
                </a:rPr>
                <a:t>r</a:t>
              </a:r>
              <a:endParaRPr lang="es-ES_tradnl" sz="1600" dirty="0">
                <a:latin typeface="Palatino Linotype" panose="02040502050505030304" pitchFamily="18" charset="0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7092280" y="1988840"/>
              <a:ext cx="7920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_tradnl" dirty="0"/>
            </a:p>
          </p:txBody>
        </p:sp>
      </p:grpSp>
      <p:pic>
        <p:nvPicPr>
          <p:cNvPr id="28" name="Imagen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340768"/>
            <a:ext cx="2890560" cy="264260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4523" y="3861048"/>
            <a:ext cx="2853981" cy="284034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516216" y="4062680"/>
            <a:ext cx="2205768" cy="4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Bottomonium</a:t>
            </a:r>
            <a:endParaRPr lang="es-ES_tradnl" sz="2800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8460432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3325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Belle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2574925"/>
            <a:ext cx="472440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8550" y="1219200"/>
            <a:ext cx="24431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" y="1328738"/>
            <a:ext cx="121761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7075" y="2393950"/>
            <a:ext cx="4572000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29"/>
          <p:cNvSpPr txBox="1">
            <a:spLocks noChangeArrowheads="1"/>
          </p:cNvSpPr>
          <p:nvPr/>
        </p:nvSpPr>
        <p:spPr bwMode="auto">
          <a:xfrm>
            <a:off x="3501025" y="1404065"/>
            <a:ext cx="2143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Sun" pitchFamily="2" charset="-122"/>
              </a:rPr>
              <a:t>B-factories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776" name="Text Box 30"/>
          <p:cNvSpPr txBox="1">
            <a:spLocks noChangeArrowheads="1"/>
          </p:cNvSpPr>
          <p:nvPr/>
        </p:nvSpPr>
        <p:spPr bwMode="auto">
          <a:xfrm>
            <a:off x="1922463" y="1916113"/>
            <a:ext cx="1020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@ KEK</a:t>
            </a:r>
            <a:endParaRPr lang="ru-RU"/>
          </a:p>
        </p:txBody>
      </p:sp>
      <p:sp>
        <p:nvSpPr>
          <p:cNvPr id="32777" name="Text Box 31"/>
          <p:cNvSpPr txBox="1">
            <a:spLocks noChangeArrowheads="1"/>
          </p:cNvSpPr>
          <p:nvPr/>
        </p:nvSpPr>
        <p:spPr bwMode="auto">
          <a:xfrm>
            <a:off x="7788275" y="1957388"/>
            <a:ext cx="1176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@ SLAC</a:t>
            </a:r>
            <a:endParaRPr lang="ru-RU"/>
          </a:p>
        </p:txBody>
      </p:sp>
      <p:sp>
        <p:nvSpPr>
          <p:cNvPr id="32778" name="Rectangle 33"/>
          <p:cNvSpPr>
            <a:spLocks noChangeArrowheads="1"/>
          </p:cNvSpPr>
          <p:nvPr/>
        </p:nvSpPr>
        <p:spPr bwMode="auto">
          <a:xfrm>
            <a:off x="2428133" y="5991671"/>
            <a:ext cx="42242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66"/>
                </a:solidFill>
                <a:ea typeface="SimSun" pitchFamily="2" charset="-122"/>
              </a:rPr>
              <a:t>Data taking : 2000 – 2010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32779" name="Text Box 34"/>
          <p:cNvSpPr txBox="1">
            <a:spLocks noChangeArrowheads="1"/>
          </p:cNvSpPr>
          <p:nvPr/>
        </p:nvSpPr>
        <p:spPr bwMode="auto">
          <a:xfrm>
            <a:off x="3203848" y="2237963"/>
            <a:ext cx="26165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2400" b="1" dirty="0" err="1">
                <a:solidFill>
                  <a:srgbClr val="0000CC"/>
                </a:solidFill>
              </a:rPr>
              <a:t>e</a:t>
            </a:r>
            <a:r>
              <a:rPr lang="en-US" sz="2400" b="1" baseline="30000" dirty="0" err="1">
                <a:solidFill>
                  <a:srgbClr val="0000CC"/>
                </a:solidFill>
              </a:rPr>
              <a:t>+</a:t>
            </a:r>
            <a:r>
              <a:rPr lang="en-US" sz="2400" b="1" dirty="0" err="1">
                <a:solidFill>
                  <a:srgbClr val="0000CC"/>
                </a:solidFill>
              </a:rPr>
              <a:t>e</a:t>
            </a:r>
            <a:r>
              <a:rPr lang="en-US" sz="2400" b="1" baseline="30000" dirty="0">
                <a:solidFill>
                  <a:srgbClr val="0000CC"/>
                </a:solidFill>
              </a:rPr>
              <a:t>– </a:t>
            </a:r>
            <a:r>
              <a:rPr lang="en-US" sz="2400" b="1" dirty="0">
                <a:solidFill>
                  <a:srgbClr val="0000CC"/>
                </a:solidFill>
              </a:rPr>
              <a:t>→ </a:t>
            </a:r>
            <a:r>
              <a:rPr lang="ru-RU" sz="2400" b="1" dirty="0">
                <a:solidFill>
                  <a:srgbClr val="0000CC"/>
                </a:solidFill>
                <a:sym typeface="Symbol" pitchFamily="18" charset="2"/>
              </a:rPr>
              <a:t></a:t>
            </a:r>
            <a:r>
              <a:rPr lang="en-US" sz="2400" b="1" dirty="0">
                <a:solidFill>
                  <a:srgbClr val="0000CC"/>
                </a:solidFill>
              </a:rPr>
              <a:t>(4S)</a:t>
            </a:r>
          </a:p>
          <a:p>
            <a:pPr algn="ctr" defTabSz="914400"/>
            <a:r>
              <a:rPr lang="en-US" sz="2400" b="1" dirty="0" err="1">
                <a:solidFill>
                  <a:srgbClr val="0000CC"/>
                </a:solidFill>
              </a:rPr>
              <a:t>E</a:t>
            </a:r>
            <a:r>
              <a:rPr lang="en-US" sz="2400" b="1" baseline="-25000" dirty="0" err="1">
                <a:solidFill>
                  <a:srgbClr val="0000CC"/>
                </a:solidFill>
              </a:rPr>
              <a:t>cms</a:t>
            </a:r>
            <a:r>
              <a:rPr lang="en-US" sz="2400" b="1" dirty="0">
                <a:solidFill>
                  <a:srgbClr val="0000CC"/>
                </a:solidFill>
              </a:rPr>
              <a:t> ~ 1</a:t>
            </a:r>
            <a:r>
              <a:rPr lang="ru-RU" sz="2400" b="1" dirty="0">
                <a:solidFill>
                  <a:srgbClr val="0000CC"/>
                </a:solidFill>
              </a:rPr>
              <a:t>0</a:t>
            </a:r>
            <a:r>
              <a:rPr lang="en-US" sz="2400" b="1" dirty="0">
                <a:solidFill>
                  <a:srgbClr val="0000CC"/>
                </a:solidFill>
              </a:rPr>
              <a:t>.6 </a:t>
            </a:r>
            <a:r>
              <a:rPr lang="en-US" sz="2400" b="1" dirty="0" err="1">
                <a:solidFill>
                  <a:srgbClr val="0000CC"/>
                </a:solidFill>
              </a:rPr>
              <a:t>GeV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460432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8</a:t>
            </a:r>
            <a:endParaRPr lang="es-ES" dirty="0"/>
          </a:p>
        </p:txBody>
      </p:sp>
      <p:sp>
        <p:nvSpPr>
          <p:cNvPr id="13" name="Rectángulo 10"/>
          <p:cNvSpPr/>
          <p:nvPr/>
        </p:nvSpPr>
        <p:spPr>
          <a:xfrm>
            <a:off x="1979712" y="116632"/>
            <a:ext cx="55446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2000" dirty="0">
                <a:solidFill>
                  <a:srgbClr val="0033CC"/>
                </a:solidFill>
              </a:rPr>
              <a:t>23</a:t>
            </a:r>
            <a:r>
              <a:rPr lang="es-ES_tradnl" sz="2000" baseline="30000" dirty="0">
                <a:solidFill>
                  <a:srgbClr val="0033CC"/>
                </a:solidFill>
              </a:rPr>
              <a:t>RD </a:t>
            </a:r>
            <a:r>
              <a:rPr lang="es-ES_tradnl" sz="2000" dirty="0">
                <a:solidFill>
                  <a:srgbClr val="0033CC"/>
                </a:solidFill>
              </a:rPr>
              <a:t>EUROPEAN CONFERENCE ON</a:t>
            </a:r>
          </a:p>
          <a:p>
            <a:pPr lvl="0" algn="ctr"/>
            <a:r>
              <a:rPr lang="es-ES_tradnl" sz="2400" b="1" dirty="0">
                <a:solidFill>
                  <a:srgbClr val="0033CC"/>
                </a:solidFill>
              </a:rPr>
              <a:t>FEW-BODY PROBLEMS IN PHYSICS</a:t>
            </a:r>
            <a:endParaRPr lang="es-E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A753DAE-A840-42F5-8604-0AA21EBE2125}" type="slidenum">
              <a:rPr lang="ru-RU" smtClean="0">
                <a:solidFill>
                  <a:srgbClr val="000000"/>
                </a:solidFill>
                <a:latin typeface="Comic Sans MS" pitchFamily="66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37220" name="Picture 4" descr="http://ep-news.web.cern.ch/sites/ep-news.web.cern.ch/files/LHCB%20PREVIEW-white-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8850"/>
            <a:ext cx="9180512" cy="4934526"/>
          </a:xfrm>
          <a:prstGeom prst="rect">
            <a:avLst/>
          </a:prstGeom>
          <a:noFill/>
        </p:spPr>
      </p:pic>
      <p:pic>
        <p:nvPicPr>
          <p:cNvPr id="137222" name="Picture 6" descr="LHC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1944216" cy="129614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8460432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9</a:t>
            </a:r>
            <a:endParaRPr lang="es-ES" dirty="0"/>
          </a:p>
        </p:txBody>
      </p:sp>
      <p:sp>
        <p:nvSpPr>
          <p:cNvPr id="8" name="Rectángulo 10"/>
          <p:cNvSpPr/>
          <p:nvPr/>
        </p:nvSpPr>
        <p:spPr>
          <a:xfrm>
            <a:off x="1979712" y="116632"/>
            <a:ext cx="55446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2000" dirty="0">
                <a:solidFill>
                  <a:srgbClr val="0033CC"/>
                </a:solidFill>
              </a:rPr>
              <a:t>23</a:t>
            </a:r>
            <a:r>
              <a:rPr lang="es-ES_tradnl" sz="2000" baseline="30000" dirty="0">
                <a:solidFill>
                  <a:srgbClr val="0033CC"/>
                </a:solidFill>
              </a:rPr>
              <a:t>RD </a:t>
            </a:r>
            <a:r>
              <a:rPr lang="es-ES_tradnl" sz="2000" dirty="0">
                <a:solidFill>
                  <a:srgbClr val="0033CC"/>
                </a:solidFill>
              </a:rPr>
              <a:t>EUROPEAN CONFERENCE ON</a:t>
            </a:r>
          </a:p>
          <a:p>
            <a:pPr lvl="0" algn="ctr"/>
            <a:r>
              <a:rPr lang="es-ES_tradnl" sz="2400" b="1" dirty="0">
                <a:solidFill>
                  <a:srgbClr val="0033CC"/>
                </a:solidFill>
              </a:rPr>
              <a:t>FEW-BODY PROBLEMS IN PHYSICS</a:t>
            </a:r>
            <a:endParaRPr lang="es-E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1016</Words>
  <Application>Microsoft Office PowerPoint</Application>
  <PresentationFormat>Presentación en pantalla (4:3)</PresentationFormat>
  <Paragraphs>207</Paragraphs>
  <Slides>30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2" baseType="lpstr">
      <vt:lpstr>Diseño predeterminado</vt:lpstr>
      <vt:lpstr>Equation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</dc:creator>
  <cp:lastModifiedBy>juan</cp:lastModifiedBy>
  <cp:revision>234</cp:revision>
  <cp:lastPrinted>2014-09-01T10:17:53Z</cp:lastPrinted>
  <dcterms:created xsi:type="dcterms:W3CDTF">2013-08-19T16:46:24Z</dcterms:created>
  <dcterms:modified xsi:type="dcterms:W3CDTF">2016-08-10T05:46:06Z</dcterms:modified>
</cp:coreProperties>
</file>