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2" r:id="rId2"/>
    <p:sldMasterId id="2147483658" r:id="rId3"/>
  </p:sldMasterIdLst>
  <p:notesMasterIdLst>
    <p:notesMasterId r:id="rId28"/>
  </p:notesMasterIdLst>
  <p:handoutMasterIdLst>
    <p:handoutMasterId r:id="rId29"/>
  </p:handoutMasterIdLst>
  <p:sldIdLst>
    <p:sldId id="258" r:id="rId4"/>
    <p:sldId id="264" r:id="rId5"/>
    <p:sldId id="326" r:id="rId6"/>
    <p:sldId id="328" r:id="rId7"/>
    <p:sldId id="327" r:id="rId8"/>
    <p:sldId id="322" r:id="rId9"/>
    <p:sldId id="289" r:id="rId10"/>
    <p:sldId id="290" r:id="rId11"/>
    <p:sldId id="292" r:id="rId12"/>
    <p:sldId id="296" r:id="rId13"/>
    <p:sldId id="291" r:id="rId14"/>
    <p:sldId id="324" r:id="rId15"/>
    <p:sldId id="323" r:id="rId16"/>
    <p:sldId id="293" r:id="rId17"/>
    <p:sldId id="315" r:id="rId18"/>
    <p:sldId id="316" r:id="rId19"/>
    <p:sldId id="317" r:id="rId20"/>
    <p:sldId id="325" r:id="rId21"/>
    <p:sldId id="314" r:id="rId22"/>
    <p:sldId id="319" r:id="rId23"/>
    <p:sldId id="312" r:id="rId24"/>
    <p:sldId id="313" r:id="rId25"/>
    <p:sldId id="311" r:id="rId26"/>
    <p:sldId id="303" r:id="rId27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ZirIKrkj88+jqNwgfaM3Q==" hashData="zQ42WvfxkJsEGlIo/49KH9xGKu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8EBE"/>
    <a:srgbClr val="DFD67F"/>
    <a:srgbClr val="C0AE00"/>
    <a:srgbClr val="DB0962"/>
    <a:srgbClr val="781D7E"/>
    <a:srgbClr val="EBB7CE"/>
    <a:srgbClr val="537B8D"/>
    <a:srgbClr val="B6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5" autoAdjust="0"/>
    <p:restoredTop sz="85989" autoAdjust="0"/>
  </p:normalViewPr>
  <p:slideViewPr>
    <p:cSldViewPr>
      <p:cViewPr>
        <p:scale>
          <a:sx n="70" d="100"/>
          <a:sy n="70" d="100"/>
        </p:scale>
        <p:origin x="-114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G\Documents\Fagkonsulent\Skriftlig%20censur\2014\Evaluering\Agym-Fysik\Statistik-Stx-Fysik%20MS%20graf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G\Documents\Fagkonsulent\Skriftlig%20censur\2014\Evaluering\Agym-Fysik\Statistik-Stx-Fysik%20MS%20graf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G\Documents\Fagkonsulent\Skriftlig%20censur\Statistik%20fysik%202004%20-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Calibri" panose="020F0502020204030204" pitchFamily="34" charset="0"/>
              </a:defRPr>
            </a:pPr>
            <a:r>
              <a:rPr lang="en-US" sz="2400">
                <a:latin typeface="Calibri" panose="020F0502020204030204" pitchFamily="34" charset="0"/>
              </a:rPr>
              <a:t>Fysik 2014</a:t>
            </a:r>
          </a:p>
        </c:rich>
      </c:tx>
      <c:layout>
        <c:manualLayout>
          <c:xMode val="edge"/>
          <c:yMode val="edge"/>
          <c:x val="0.37240190218669683"/>
          <c:y val="5.7696244080831481E-2"/>
        </c:manualLayout>
      </c:layout>
      <c:overlay val="1"/>
      <c:spPr>
        <a:solidFill>
          <a:schemeClr val="accent1">
            <a:lumMod val="10000"/>
            <a:lumOff val="9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7.4560301489744352E-2"/>
          <c:y val="2.7129581024594149E-2"/>
          <c:w val="0.90565330095748031"/>
          <c:h val="0.886693496646252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28575">
              <a:noFill/>
            </a:ln>
          </c:spPr>
          <c:invertIfNegative val="0"/>
          <c:cat>
            <c:numRef>
              <c:f>'Statistik-Stx-Fysik'!$B$75:$H$75</c:f>
              <c:numCache>
                <c:formatCode>General</c:formatCode>
                <c:ptCount val="7"/>
                <c:pt idx="0">
                  <c:v>-3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10</c:v>
                </c:pt>
                <c:pt idx="6">
                  <c:v>12</c:v>
                </c:pt>
              </c:numCache>
            </c:numRef>
          </c:cat>
          <c:val>
            <c:numRef>
              <c:f>'Statistik-Stx-Fysik'!$B$76:$H$76</c:f>
              <c:numCache>
                <c:formatCode>General</c:formatCode>
                <c:ptCount val="7"/>
                <c:pt idx="0">
                  <c:v>0.5</c:v>
                </c:pt>
                <c:pt idx="1">
                  <c:v>13.6</c:v>
                </c:pt>
                <c:pt idx="2">
                  <c:v>9.1999999999999993</c:v>
                </c:pt>
                <c:pt idx="3">
                  <c:v>16.899999999999999</c:v>
                </c:pt>
                <c:pt idx="4">
                  <c:v>25.3</c:v>
                </c:pt>
                <c:pt idx="5">
                  <c:v>24.6</c:v>
                </c:pt>
                <c:pt idx="6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215680"/>
        <c:axId val="132981504"/>
      </c:barChart>
      <c:catAx>
        <c:axId val="128215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err="1">
                    <a:latin typeface="Calibri" panose="020F0502020204030204" pitchFamily="34" charset="0"/>
                  </a:rPr>
                  <a:t>Karakter</a:t>
                </a:r>
                <a:endParaRPr lang="en-US" sz="1800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83728447505595038"/>
              <c:y val="0.85430895363904358"/>
            </c:manualLayout>
          </c:layout>
          <c:overlay val="0"/>
          <c:spPr>
            <a:solidFill>
              <a:schemeClr val="accent3">
                <a:lumMod val="20000"/>
                <a:lumOff val="80000"/>
              </a:schemeClr>
            </a:solidFill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Calibri" panose="020F0502020204030204" pitchFamily="34" charset="0"/>
              </a:defRPr>
            </a:pPr>
            <a:endParaRPr lang="da-DK"/>
          </a:p>
        </c:txPr>
        <c:crossAx val="132981504"/>
        <c:crosses val="autoZero"/>
        <c:auto val="1"/>
        <c:lblAlgn val="ctr"/>
        <c:lblOffset val="100"/>
        <c:noMultiLvlLbl val="0"/>
      </c:catAx>
      <c:valAx>
        <c:axId val="1329815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 rtl="0">
                  <a:defRPr lang="en-US" sz="18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rPr>
                  <a:t>Frekvens</a:t>
                </a:r>
              </a:p>
            </c:rich>
          </c:tx>
          <c:layout>
            <c:manualLayout>
              <c:xMode val="edge"/>
              <c:yMode val="edge"/>
              <c:x val="7.5698188698777036E-2"/>
              <c:y val="5.764975901430959E-2"/>
            </c:manualLayout>
          </c:layout>
          <c:overlay val="0"/>
          <c:spPr>
            <a:solidFill>
              <a:schemeClr val="accent1">
                <a:lumMod val="10000"/>
                <a:lumOff val="90000"/>
              </a:schemeClr>
            </a:solidFill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Calibri" panose="020F0502020204030204" pitchFamily="34" charset="0"/>
              </a:defRPr>
            </a:pPr>
            <a:endParaRPr lang="da-DK"/>
          </a:p>
        </c:txPr>
        <c:crossAx val="128215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Calibri" panose="020F0502020204030204" pitchFamily="34" charset="0"/>
              </a:defRPr>
            </a:pPr>
            <a:r>
              <a:rPr lang="en-US" sz="2400">
                <a:latin typeface="Calibri" panose="020F0502020204030204" pitchFamily="34" charset="0"/>
              </a:rPr>
              <a:t>Fysik 2014</a:t>
            </a:r>
          </a:p>
        </c:rich>
      </c:tx>
      <c:layout>
        <c:manualLayout>
          <c:xMode val="edge"/>
          <c:yMode val="edge"/>
          <c:x val="0.37689966145982839"/>
          <c:y val="7.6642529348822833E-2"/>
        </c:manualLayout>
      </c:layout>
      <c:overlay val="1"/>
      <c:spPr>
        <a:solidFill>
          <a:schemeClr val="accent3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91463032988757254"/>
          <c:h val="0.84712839895013126"/>
        </c:manualLayout>
      </c:layout>
      <c:barChart>
        <c:barDir val="col"/>
        <c:grouping val="clustered"/>
        <c:varyColors val="0"/>
        <c:ser>
          <c:idx val="1"/>
          <c:order val="0"/>
          <c:tx>
            <c:v>Sæt 2</c:v>
          </c:tx>
          <c:spPr>
            <a:solidFill>
              <a:schemeClr val="accent1"/>
            </a:solidFill>
            <a:ln w="28575">
              <a:noFill/>
            </a:ln>
          </c:spPr>
          <c:invertIfNegative val="0"/>
          <c:cat>
            <c:numRef>
              <c:f>'Statistik-Stx-Fysik'!$N$234:$T$234</c:f>
              <c:numCache>
                <c:formatCode>General</c:formatCode>
                <c:ptCount val="7"/>
                <c:pt idx="0">
                  <c:v>-3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10</c:v>
                </c:pt>
                <c:pt idx="6">
                  <c:v>12</c:v>
                </c:pt>
              </c:numCache>
            </c:numRef>
          </c:cat>
          <c:val>
            <c:numRef>
              <c:f>'Statistik-Stx-Fysik'!$N$236:$T$236</c:f>
              <c:numCache>
                <c:formatCode>General</c:formatCode>
                <c:ptCount val="7"/>
                <c:pt idx="0">
                  <c:v>0.6</c:v>
                </c:pt>
                <c:pt idx="1">
                  <c:v>13.7</c:v>
                </c:pt>
                <c:pt idx="2">
                  <c:v>9.4</c:v>
                </c:pt>
                <c:pt idx="3">
                  <c:v>17.899999999999999</c:v>
                </c:pt>
                <c:pt idx="4">
                  <c:v>29.7</c:v>
                </c:pt>
                <c:pt idx="5">
                  <c:v>19.899999999999999</c:v>
                </c:pt>
                <c:pt idx="6">
                  <c:v>8.8000000000000007</c:v>
                </c:pt>
              </c:numCache>
            </c:numRef>
          </c:val>
        </c:ser>
        <c:ser>
          <c:idx val="2"/>
          <c:order val="1"/>
          <c:tx>
            <c:v>Sæt 1</c:v>
          </c:tx>
          <c:spPr>
            <a:solidFill>
              <a:schemeClr val="accent3">
                <a:lumMod val="75000"/>
              </a:schemeClr>
            </a:solidFill>
            <a:ln w="28575">
              <a:noFill/>
            </a:ln>
          </c:spPr>
          <c:invertIfNegative val="0"/>
          <c:cat>
            <c:numRef>
              <c:f>'Statistik-Stx-Fysik'!$N$234:$T$234</c:f>
              <c:numCache>
                <c:formatCode>General</c:formatCode>
                <c:ptCount val="7"/>
                <c:pt idx="0">
                  <c:v>-3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7</c:v>
                </c:pt>
                <c:pt idx="5">
                  <c:v>10</c:v>
                </c:pt>
                <c:pt idx="6">
                  <c:v>12</c:v>
                </c:pt>
              </c:numCache>
            </c:numRef>
          </c:cat>
          <c:val>
            <c:numRef>
              <c:f>'Statistik-Stx-Fysik'!$N$237:$T$237</c:f>
              <c:numCache>
                <c:formatCode>General</c:formatCode>
                <c:ptCount val="7"/>
                <c:pt idx="0">
                  <c:v>0.5</c:v>
                </c:pt>
                <c:pt idx="1">
                  <c:v>13.5</c:v>
                </c:pt>
                <c:pt idx="2">
                  <c:v>9.1</c:v>
                </c:pt>
                <c:pt idx="3">
                  <c:v>16.399999999999999</c:v>
                </c:pt>
                <c:pt idx="4">
                  <c:v>23.3</c:v>
                </c:pt>
                <c:pt idx="5">
                  <c:v>26.8</c:v>
                </c:pt>
                <c:pt idx="6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080192"/>
        <c:axId val="133082112"/>
      </c:barChart>
      <c:catAx>
        <c:axId val="133080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Calibri" panose="020F0502020204030204" pitchFamily="34" charset="0"/>
                  </a:defRPr>
                </a:pPr>
                <a:r>
                  <a:rPr lang="en-US" sz="1800">
                    <a:latin typeface="Calibri" panose="020F0502020204030204" pitchFamily="34" charset="0"/>
                  </a:rPr>
                  <a:t>Karakter</a:t>
                </a:r>
              </a:p>
            </c:rich>
          </c:tx>
          <c:layout>
            <c:manualLayout>
              <c:xMode val="edge"/>
              <c:yMode val="edge"/>
              <c:x val="0.83482416390919978"/>
              <c:y val="0.83014599059361949"/>
            </c:manualLayout>
          </c:layout>
          <c:overlay val="0"/>
          <c:spPr>
            <a:solidFill>
              <a:schemeClr val="accent3">
                <a:lumMod val="20000"/>
                <a:lumOff val="80000"/>
              </a:schemeClr>
            </a:solidFill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Calibri" panose="020F0502020204030204" pitchFamily="34" charset="0"/>
              </a:defRPr>
            </a:pPr>
            <a:endParaRPr lang="da-DK"/>
          </a:p>
        </c:txPr>
        <c:crossAx val="133082112"/>
        <c:crosses val="autoZero"/>
        <c:auto val="1"/>
        <c:lblAlgn val="ctr"/>
        <c:lblOffset val="100"/>
        <c:noMultiLvlLbl val="0"/>
      </c:catAx>
      <c:valAx>
        <c:axId val="133082112"/>
        <c:scaling>
          <c:orientation val="minMax"/>
          <c:max val="3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1">
                    <a:latin typeface="Calibri" panose="020F0502020204030204" pitchFamily="34" charset="0"/>
                  </a:defRPr>
                </a:pPr>
                <a:r>
                  <a:rPr lang="en-US" sz="1800" b="1" dirty="0" err="1">
                    <a:latin typeface="Calibri" panose="020F0502020204030204" pitchFamily="34" charset="0"/>
                  </a:rPr>
                  <a:t>Frekvens</a:t>
                </a:r>
                <a:endParaRPr lang="en-US" sz="1800" b="1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5.6160818664473922E-2"/>
              <c:y val="7.2535122194534049E-2"/>
            </c:manualLayout>
          </c:layout>
          <c:overlay val="0"/>
          <c:spPr>
            <a:solidFill>
              <a:schemeClr val="accent3">
                <a:lumMod val="20000"/>
                <a:lumOff val="80000"/>
              </a:schemeClr>
            </a:solidFill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Calibri" panose="020F0502020204030204" pitchFamily="34" charset="0"/>
              </a:defRPr>
            </a:pPr>
            <a:endParaRPr lang="da-DK"/>
          </a:p>
        </c:txPr>
        <c:crossAx val="133080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458684277182787"/>
          <c:y val="0.22238089360777591"/>
          <c:w val="0.15690472899711971"/>
          <c:h val="0.1881581441426407"/>
        </c:manualLayout>
      </c:layout>
      <c:overlay val="0"/>
      <c:spPr>
        <a:solidFill>
          <a:schemeClr val="accent3">
            <a:lumMod val="20000"/>
            <a:lumOff val="80000"/>
          </a:schemeClr>
        </a:solidFill>
      </c:spPr>
      <c:txPr>
        <a:bodyPr/>
        <a:lstStyle/>
        <a:p>
          <a:pPr>
            <a:defRPr sz="1800" b="1">
              <a:latin typeface="Calibri" panose="020F0502020204030204" pitchFamily="34" charset="0"/>
            </a:defRPr>
          </a:pPr>
          <a:endParaRPr lang="da-D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008174700923676E-2"/>
          <c:y val="3.8323498169608006E-2"/>
          <c:w val="0.89625930087654304"/>
          <c:h val="0.8697886405195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Gennemsnit</c:v>
                </c:pt>
              </c:strCache>
            </c:strRef>
          </c:tx>
          <c:spPr>
            <a:solidFill>
              <a:srgbClr val="FF0000"/>
            </a:solidFill>
            <a:ln w="28575">
              <a:noFill/>
            </a:ln>
          </c:spPr>
          <c:invertIfNegative val="0"/>
          <c:cat>
            <c:numRef>
              <c:f>'Ark1'!$B$5:$B$11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'Ark1'!$C$5:$C$11</c:f>
              <c:numCache>
                <c:formatCode>General</c:formatCode>
                <c:ptCount val="7"/>
                <c:pt idx="0">
                  <c:v>5.96</c:v>
                </c:pt>
                <c:pt idx="1">
                  <c:v>6.02</c:v>
                </c:pt>
                <c:pt idx="2">
                  <c:v>6.62</c:v>
                </c:pt>
                <c:pt idx="3">
                  <c:v>6.57</c:v>
                </c:pt>
                <c:pt idx="4">
                  <c:v>6.93</c:v>
                </c:pt>
                <c:pt idx="5">
                  <c:v>5.72</c:v>
                </c:pt>
                <c:pt idx="6">
                  <c:v>6.27</c:v>
                </c:pt>
              </c:numCache>
            </c:numRef>
          </c:val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Ikke beståede
pct.</c:v>
                </c:pt>
              </c:strCache>
            </c:strRef>
          </c:tx>
          <c:spPr>
            <a:solidFill>
              <a:srgbClr val="0070C0"/>
            </a:solidFill>
            <a:ln w="28575">
              <a:noFill/>
            </a:ln>
          </c:spPr>
          <c:invertIfNegative val="0"/>
          <c:cat>
            <c:numRef>
              <c:f>'Ark1'!$B$5:$B$11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'Ark1'!$D$5:$D$11</c:f>
              <c:numCache>
                <c:formatCode>General</c:formatCode>
                <c:ptCount val="7"/>
                <c:pt idx="0">
                  <c:v>13.8</c:v>
                </c:pt>
                <c:pt idx="1">
                  <c:v>13.7</c:v>
                </c:pt>
                <c:pt idx="2">
                  <c:v>9.9</c:v>
                </c:pt>
                <c:pt idx="3">
                  <c:v>12.3</c:v>
                </c:pt>
                <c:pt idx="4">
                  <c:v>10.5</c:v>
                </c:pt>
                <c:pt idx="5">
                  <c:v>15.5</c:v>
                </c:pt>
                <c:pt idx="6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198208"/>
        <c:axId val="133199744"/>
      </c:barChart>
      <c:catAx>
        <c:axId val="13319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a-DK"/>
          </a:p>
        </c:txPr>
        <c:crossAx val="133199744"/>
        <c:crosses val="autoZero"/>
        <c:auto val="1"/>
        <c:lblAlgn val="ctr"/>
        <c:lblOffset val="100"/>
        <c:noMultiLvlLbl val="0"/>
      </c:catAx>
      <c:valAx>
        <c:axId val="13319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a-DK"/>
          </a:p>
        </c:txPr>
        <c:crossAx val="13319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420240257720062"/>
          <c:y val="2.18190032829426E-2"/>
          <c:w val="0.3231147264700498"/>
          <c:h val="0.25277053977849939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  <c:txPr>
        <a:bodyPr/>
        <a:lstStyle/>
        <a:p>
          <a:pPr>
            <a:defRPr sz="1600" b="1"/>
          </a:pPr>
          <a:endParaRPr lang="da-DK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86995CC-2569-4ADF-B1A8-038F2DABA6D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29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346C634-B686-4374-BE94-443609E010E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313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367D0B4F-F84C-4A12-9B29-98871DE5C1D6}" type="slidenum">
              <a:rPr lang="da-DK" altLang="da-DK" sz="1200">
                <a:latin typeface="Arial" charset="0"/>
              </a:rPr>
              <a:pPr eaLnBrk="1" hangingPunct="1"/>
              <a:t>1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Titeldias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10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11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12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13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14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15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16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17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18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19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2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20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21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22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23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24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3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4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5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6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7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8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0A07FF5-1521-4B8F-B008-75B82160667E}" type="slidenum">
              <a:rPr lang="da-DK" altLang="da-DK" sz="1200">
                <a:latin typeface="Arial" charset="0"/>
              </a:rPr>
              <a:pPr eaLnBrk="1" hangingPunct="1"/>
              <a:t>9</a:t>
            </a:fld>
            <a:endParaRPr lang="da-DK" altLang="da-DK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altLang="da-DK" smtClean="0"/>
              <a:t>Tekstdias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20638"/>
            <a:ext cx="13176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0150" y="0"/>
            <a:ext cx="2289175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77888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001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9224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4447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b="1" smtClean="0">
                <a:solidFill>
                  <a:schemeClr val="bg1"/>
                </a:solidFill>
                <a:latin typeface="Georgia" pitchFamily="18" charset="0"/>
              </a:rPr>
              <a:t>Tilføj hjælpelinjer: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Højreklik et sted i det grå område rundt om dette dias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Vælg "Gitter og hjælpelinjer"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Vælg "Vis hjælpelinjer på skærm"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/>
            </a:lvl1pPr>
          </a:lstStyle>
          <a:p>
            <a:pPr lvl="0"/>
            <a:r>
              <a:rPr lang="da-DK" noProof="0" smtClean="0"/>
              <a:t>Click to edit Master title style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/>
            </a:lvl1pPr>
          </a:lstStyle>
          <a:p>
            <a:pPr lvl="0"/>
            <a:r>
              <a:rPr lang="da-DK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D13F6A-C0FF-45EA-AA01-4FFD206167BA}" type="datetime1">
              <a:rPr lang="da-DK" smtClean="0"/>
              <a:t>28-01-2015</a:t>
            </a:fld>
            <a:endParaRPr lang="da-DK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/>
              <a:t>Side </a:t>
            </a:r>
            <a:fld id="{105D157F-14DA-482F-9997-3B2D34046D9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5180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9038D-B258-43B2-8143-96A7A5ACF585}" type="datetime1">
              <a:rPr lang="da-DK" smtClean="0"/>
              <a:t>28-01-2015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9A16132A-DA96-4FF0-AD8A-AAF2A31E7F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88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8BCA-D52B-4246-8555-158EB3F8CC57}" type="datetime1">
              <a:rPr lang="da-DK" smtClean="0"/>
              <a:t>28-01-2015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029BA52D-F732-4C0D-BF1B-B1065903810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32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277938"/>
            <a:ext cx="6478588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317FF-ADFC-4F0B-BC42-839C4FFF8C10}" type="datetime1">
              <a:rPr lang="da-DK" smtClean="0"/>
              <a:t>28-01-2015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2FA5131B-C1A2-4955-8FE0-58FE9D33B1E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818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0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37B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77888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001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9224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4447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b="1" smtClean="0">
                <a:solidFill>
                  <a:schemeClr val="bg1"/>
                </a:solidFill>
                <a:latin typeface="Georgia" pitchFamily="18" charset="0"/>
              </a:rPr>
              <a:t>Tilføj hjælpelinjer: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Højreklik et sted i det grå område rundt om dette dias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Vælg "Gitter og hjælpelinjer"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Vælg "Vis hjælpelinjer på skærm"</a:t>
            </a:r>
          </a:p>
        </p:txBody>
      </p:sp>
      <p:pic>
        <p:nvPicPr>
          <p:cNvPr id="10" name="Billed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28575"/>
            <a:ext cx="1317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Click to edit Master title style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Click to edit Master subtitle style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 smtClean="0">
                <a:solidFill>
                  <a:srgbClr val="537B8D"/>
                </a:solidFill>
              </a:defRPr>
            </a:lvl1pPr>
          </a:lstStyle>
          <a:p>
            <a:pPr>
              <a:defRPr/>
            </a:pPr>
            <a:fld id="{8E770FF6-6F3E-43E4-84AA-6755C36A33AA}" type="datetime1">
              <a:rPr lang="da-DK" smtClean="0"/>
              <a:t>28-01-2015</a:t>
            </a:fld>
            <a:endParaRPr lang="da-DK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537B8D"/>
                </a:solidFill>
              </a:defRPr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537B8D"/>
                </a:solidFill>
              </a:defRPr>
            </a:lvl1pPr>
          </a:lstStyle>
          <a:p>
            <a:pPr>
              <a:defRPr/>
            </a:pPr>
            <a:r>
              <a:rPr lang="da-DK"/>
              <a:t>Side </a:t>
            </a:r>
            <a:fld id="{F82DE831-C21F-4066-8E8F-D3E4E3A50D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226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D592-ACF5-47E1-98C8-D8C5FF198AA9}" type="datetime1">
              <a:rPr lang="da-DK" smtClean="0"/>
              <a:t>28-01-2015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90331EA0-21C4-4D5F-8907-7ACCE8388CC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72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70B59-C5E4-4EF6-A64A-A7F071375A75}" type="datetime1">
              <a:rPr lang="da-DK" smtClean="0"/>
              <a:t>28-01-2015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14B285B-46E8-4BD1-8FCA-D534F19A1F2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2171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F3D8C-1B7E-4E3B-9F40-9398D58CA2EB}" type="datetime1">
              <a:rPr lang="da-DK" smtClean="0"/>
              <a:t>28-01-2015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F30AEA73-396D-472A-80DE-4A4CD007811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346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73E4D-347B-42D8-8513-361C0C03A340}" type="datetime1">
              <a:rPr lang="da-DK" smtClean="0"/>
              <a:t>28-01-2015</a:t>
            </a:fld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4881F4B3-ACEB-49AB-8333-8F88F99874E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4831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5693-2F6E-43C8-8F7E-2076C1F85C60}" type="datetime1">
              <a:rPr lang="da-DK" smtClean="0"/>
              <a:t>28-01-2015</a:t>
            </a:fld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6880F34-6ED4-4E16-A33A-83369650D1C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80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3ABFA-F247-4D42-8483-1621CFCFB700}" type="datetime1">
              <a:rPr lang="da-DK" smtClean="0"/>
              <a:t>28-01-2015</a:t>
            </a:fld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AFB9B1A6-F150-4D0A-821A-CB01B56AB82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563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90192-C453-4057-8A80-B7A16733729E}" type="datetime1">
              <a:rPr lang="da-DK" smtClean="0"/>
              <a:t>28-01-2015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C414AFC3-A8CA-4615-8E8A-C2780AB502A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754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E52C-D8B1-424B-AA28-BEAFA557B073}" type="datetime1">
              <a:rPr lang="da-DK" smtClean="0"/>
              <a:t>28-01-2015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62BEC27-9A80-44D2-93E8-2B7966F6B29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509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A94FC-E4D3-475D-B522-1EBC64D1F252}" type="datetime1">
              <a:rPr lang="da-DK" smtClean="0"/>
              <a:t>28-01-2015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D4162D7E-CE17-41C3-B752-8E5ECA2765A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7942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0EEAE-00B7-4187-B73F-0D760E4700BF}" type="datetime1">
              <a:rPr lang="da-DK" smtClean="0"/>
              <a:t>28-01-2015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A6609DE-081B-458D-84B6-3BA8D4C1277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6103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034F1-8CD7-49FD-A3E1-D7CC0D228307}" type="datetime1">
              <a:rPr lang="da-DK" smtClean="0"/>
              <a:t>28-01-2015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A2C615D-DBB7-4680-AC39-3EC2AE1C690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432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0" y="0"/>
            <a:ext cx="2289175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endParaRPr lang="da-DK" altLang="da-DK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77888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001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9224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4447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b="1" smtClean="0">
                <a:solidFill>
                  <a:schemeClr val="bg1"/>
                </a:solidFill>
                <a:latin typeface="Georgia" pitchFamily="18" charset="0"/>
              </a:rPr>
              <a:t>Tilføj hjælpelinjer: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Højreklik et sted i det grå område rundt om dette dias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Vælg "Gitter og hjælpelinjer"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Vælg "Vis hjælpelinjer på skærm"</a:t>
            </a:r>
          </a:p>
        </p:txBody>
      </p:sp>
      <p:pic>
        <p:nvPicPr>
          <p:cNvPr id="10" name="Billed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28575"/>
            <a:ext cx="1317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Click to edit Master title style</a:t>
            </a:r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Click to edit Master subtitle style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 smtClean="0">
                <a:solidFill>
                  <a:srgbClr val="B63333"/>
                </a:solidFill>
              </a:defRPr>
            </a:lvl1pPr>
          </a:lstStyle>
          <a:p>
            <a:pPr>
              <a:defRPr/>
            </a:pPr>
            <a:fld id="{5610CB7D-BFC4-4C5E-BDAD-5FB7A04115CA}" type="datetime1">
              <a:rPr lang="da-DK" smtClean="0"/>
              <a:t>28-01-2015</a:t>
            </a:fld>
            <a:endParaRPr lang="da-DK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B63333"/>
                </a:solidFill>
              </a:defRPr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B63333"/>
                </a:solidFill>
              </a:defRPr>
            </a:lvl1pPr>
          </a:lstStyle>
          <a:p>
            <a:pPr>
              <a:defRPr/>
            </a:pPr>
            <a:r>
              <a:rPr lang="da-DK"/>
              <a:t>Side </a:t>
            </a:r>
            <a:fld id="{FF7A2C95-B140-4853-A6AE-C54FCAFCC5C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6553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25F23-9A1A-4DE4-AFAB-05B9FD9FEA42}" type="datetime1">
              <a:rPr lang="da-DK" smtClean="0"/>
              <a:t>28-01-2015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22E2331B-4E80-42FF-8F92-0399C18A7F4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7240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2DE6-057F-4D46-9C75-555A731B366B}" type="datetime1">
              <a:rPr lang="da-DK" smtClean="0"/>
              <a:t>28-01-2015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A1196CA-9DF5-4FF5-B44B-2AA5BD85C32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952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CB3E9-07E4-446D-9371-A4051B9CE1C2}" type="datetime1">
              <a:rPr lang="da-DK" smtClean="0"/>
              <a:t>28-01-2015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3F172CB5-4AA8-4E85-8179-F158E5B7B9E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8874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8D4A3-D475-4D78-AA2F-BF348A431C8B}" type="datetime1">
              <a:rPr lang="da-DK" smtClean="0"/>
              <a:t>28-01-2015</a:t>
            </a:fld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0307AD31-F959-40BC-8244-6C843BBF0D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583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FEF8-7719-4D74-B5FA-6D4862B10B83}" type="datetime1">
              <a:rPr lang="da-DK" smtClean="0"/>
              <a:t>28-01-2015</a:t>
            </a:fld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A35B4600-488E-49F3-B633-F4D47A51979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81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C1B69-9515-4BB6-8771-A4D7FD5EA889}" type="datetime1">
              <a:rPr lang="da-DK" smtClean="0"/>
              <a:t>28-01-2015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4F5C417A-AAFC-4CCB-9BB8-5E997CC119E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8409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5ED86-DEAA-4C1B-BD90-E5F6FF381256}" type="datetime1">
              <a:rPr lang="da-DK" smtClean="0"/>
              <a:t>28-01-2015</a:t>
            </a:fld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9E29F9C3-A698-4864-9622-D04404B4159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0146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8F161-0961-4ADC-8177-A22FDD6C24E6}" type="datetime1">
              <a:rPr lang="da-DK" smtClean="0"/>
              <a:t>28-01-2015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A7B6D367-2C4F-452D-A9EF-991717F823E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022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42BEE-529C-4984-A9C6-78CF60663481}" type="datetime1">
              <a:rPr lang="da-DK" smtClean="0"/>
              <a:t>28-01-2015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3697AF3-E301-4AA1-AAE0-5F15CB2B547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5943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408A-A9B0-4EFC-9FE0-A1FD6E64920B}" type="datetime1">
              <a:rPr lang="da-DK" smtClean="0"/>
              <a:t>28-01-2015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56AAFCC-4862-43F8-B621-044F758EA92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735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6F7B-E378-45B1-A2A0-6E4904228AB3}" type="datetime1">
              <a:rPr lang="da-DK" smtClean="0"/>
              <a:t>28-01-2015</a:t>
            </a:fld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E2377928-3120-400F-96D9-FACA1890021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238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60532-B965-4D44-BC32-266BB163C07D}" type="datetime1">
              <a:rPr lang="da-DK" smtClean="0"/>
              <a:t>28-01-2015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95A67948-2CAF-428A-B55D-8A8B2A0CACE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628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A590-099E-4066-B2D7-6F07492CE8CE}" type="datetime1">
              <a:rPr lang="da-DK" smtClean="0"/>
              <a:t>28-01-2015</a:t>
            </a:fld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42ADEAF2-F1BA-4FE8-85FA-E5909165C34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885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960F9-8A96-4B62-8AB9-AE726C7EA473}" type="datetime1">
              <a:rPr lang="da-DK" smtClean="0"/>
              <a:t>28-01-2015</a:t>
            </a:fld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BD8B4162-848B-42E7-AB28-0BC930FAEE0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176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2D61F-0A80-475F-B470-0E21087A5E71}" type="datetime1">
              <a:rPr lang="da-DK" smtClean="0"/>
              <a:t>28-01-2015</a:t>
            </a:fld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1566AB42-6528-4A9B-8E49-C16DA328C94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5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14BD3-CA28-44A9-9075-779BA278E777}" type="datetime1">
              <a:rPr lang="da-DK" smtClean="0"/>
              <a:t>28-01-2015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8BB9CF6B-8071-4039-A84F-E525959811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314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B1265-8113-41C5-89FD-4C52CB35BE7A}" type="datetime1">
              <a:rPr lang="da-DK" smtClean="0"/>
              <a:t>28-01-2015</a:t>
            </a:fld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Side </a:t>
            </a:r>
            <a:fld id="{931F8670-1414-4BA9-8DD8-2154A8BEA31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9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 smtClean="0"/>
            </a:lvl1pPr>
          </a:lstStyle>
          <a:p>
            <a:pPr>
              <a:defRPr/>
            </a:pPr>
            <a:fld id="{C0EF2398-A9BE-4428-B558-0EC4E05CAF7F}" type="datetime1">
              <a:rPr lang="da-DK" smtClean="0"/>
              <a:t>28-01-2015</a:t>
            </a:fld>
            <a:endParaRPr lang="da-DK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 smtClean="0"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 smtClean="0"/>
            </a:lvl1pPr>
          </a:lstStyle>
          <a:p>
            <a:pPr>
              <a:defRPr/>
            </a:pPr>
            <a:r>
              <a:rPr lang="da-DK"/>
              <a:t>Side </a:t>
            </a:r>
            <a:fld id="{B04F58E5-646C-47EB-8DB4-F9CF92AD652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2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61158" name="Text Box 38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b="1" smtClean="0">
                <a:solidFill>
                  <a:schemeClr val="bg1"/>
                </a:solidFill>
                <a:latin typeface="Georgia" pitchFamily="18" charset="0"/>
              </a:rPr>
              <a:t>Tekstniveauer: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For at skifte mellem de forskellige tekstniveauer, brug "Forøg list niveau"-knappen i værktøjslinjen "Formatering".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endParaRPr lang="da-DK" sz="100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For at komme tilbage til tidligere niveauer, brug "Formindsk list niveau"-knappen</a:t>
            </a:r>
          </a:p>
        </p:txBody>
      </p:sp>
      <p:grpSp>
        <p:nvGrpSpPr>
          <p:cNvPr id="1035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1043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1045" name="Picture 16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6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47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1036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1039" name="Picture 14" descr="fke3b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0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1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42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61170" name="Text Box 50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77888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001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9224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4447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b="1" smtClean="0">
                <a:solidFill>
                  <a:schemeClr val="bg1"/>
                </a:solidFill>
                <a:latin typeface="Georgia" pitchFamily="18" charset="0"/>
              </a:rPr>
              <a:t>Tilføj hjælpelinjer: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Højreklik et sted i det grå område rundt om dette dias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Vælg "Gitter og hjælpelinjer"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Vælg "Vis hjælpelinjer på skærm"</a:t>
            </a:r>
          </a:p>
        </p:txBody>
      </p:sp>
      <p:pic>
        <p:nvPicPr>
          <p:cNvPr id="1038" name="Billed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20638"/>
            <a:ext cx="13176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  <p:sldLayoutId id="2147483694" r:id="rId12"/>
  </p:sldLayoutIdLst>
  <p:hf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eaLnBrk="0" fontAlgn="base" hangingPunct="0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eaLnBrk="0" fontAlgn="base" hangingPunct="0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eaLnBrk="0" fontAlgn="base" hangingPunct="0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53" name="Text Box 37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b="1" smtClean="0">
                <a:solidFill>
                  <a:schemeClr val="bg1"/>
                </a:solidFill>
                <a:latin typeface="Georgia" pitchFamily="18" charset="0"/>
              </a:rPr>
              <a:t>Tekstniveauer: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For at skifte mellem de forskellige tekstniveauer, brug "Forøg list niveau"-knappen i værktøjslinjen "Formatering".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endParaRPr lang="da-DK" sz="100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For at komme tilbage til tidligere niveauer, brug "Formindsk list niveau"-knappen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 smtClean="0"/>
            </a:lvl1pPr>
          </a:lstStyle>
          <a:p>
            <a:pPr>
              <a:defRPr/>
            </a:pPr>
            <a:fld id="{51143CF3-0825-4C89-8D95-C82E7CFDCFCE}" type="datetime1">
              <a:rPr lang="da-DK" smtClean="0"/>
              <a:t>28-01-2015</a:t>
            </a:fld>
            <a:endParaRPr lang="da-DK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 smtClean="0"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 smtClean="0"/>
            </a:lvl1pPr>
          </a:lstStyle>
          <a:p>
            <a:pPr>
              <a:defRPr/>
            </a:pPr>
            <a:r>
              <a:rPr lang="da-DK"/>
              <a:t>Side </a:t>
            </a:r>
            <a:fld id="{51E96E11-7BDA-49EC-9918-31F76A7153B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2059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2067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2068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069" name="Picture 1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71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2060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2063" name="Picture 14" descr="fke3b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65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066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65257" name="Text Box 41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77888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001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9224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4447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b="1" smtClean="0">
                <a:solidFill>
                  <a:schemeClr val="bg1"/>
                </a:solidFill>
                <a:latin typeface="Georgia" pitchFamily="18" charset="0"/>
              </a:rPr>
              <a:t>Tilføj hjælpelinjer: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Højreklik et sted i det grå område rundt om dette dias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Vælg "Gitter og hjælpelinjer"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Vælg "Vis hjælpelinjer på skærm"</a:t>
            </a:r>
          </a:p>
        </p:txBody>
      </p:sp>
      <p:pic>
        <p:nvPicPr>
          <p:cNvPr id="2062" name="Billed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20638"/>
            <a:ext cx="13176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</p:sldLayoutIdLst>
  <p:hf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eaLnBrk="0" fontAlgn="base" hangingPunct="0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eaLnBrk="0" fontAlgn="base" hangingPunct="0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eaLnBrk="0" fontAlgn="base" hangingPunct="0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Click to edit Master text styles</a:t>
            </a:r>
          </a:p>
          <a:p>
            <a:pPr lvl="1"/>
            <a:r>
              <a:rPr lang="da-DK" altLang="da-DK" smtClean="0"/>
              <a:t>Second level</a:t>
            </a:r>
          </a:p>
          <a:p>
            <a:pPr lvl="2"/>
            <a:r>
              <a:rPr lang="da-DK" altLang="da-DK" smtClean="0"/>
              <a:t>Third level</a:t>
            </a:r>
          </a:p>
          <a:p>
            <a:pPr lvl="3"/>
            <a:r>
              <a:rPr lang="da-DK" altLang="da-DK" smtClean="0"/>
              <a:t>Fourth level</a:t>
            </a:r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 smtClean="0"/>
            </a:lvl1pPr>
          </a:lstStyle>
          <a:p>
            <a:pPr>
              <a:defRPr/>
            </a:pPr>
            <a:fld id="{7F889D9E-8719-4EEE-9942-5412B4F8394F}" type="datetime1">
              <a:rPr lang="da-DK" smtClean="0"/>
              <a:t>28-01-2015</a:t>
            </a:fld>
            <a:endParaRPr lang="da-DK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 smtClean="0"/>
            </a:lvl1pPr>
          </a:lstStyle>
          <a:p>
            <a:pPr>
              <a:defRPr/>
            </a:pPr>
            <a:r>
              <a:rPr lang="da-DK" smtClean="0"/>
              <a:t>Fysiklærerdag, IFA, AU, 2015</a:t>
            </a:r>
            <a:endParaRPr lang="da-DK"/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 smtClean="0"/>
            </a:lvl1pPr>
          </a:lstStyle>
          <a:p>
            <a:pPr>
              <a:defRPr/>
            </a:pPr>
            <a:r>
              <a:rPr lang="da-DK"/>
              <a:t>Side </a:t>
            </a:r>
            <a:fld id="{BB42140E-D761-4ABD-A4FD-D66D17DEF73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82664" name="Text Box 40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b="1" smtClean="0">
                <a:solidFill>
                  <a:schemeClr val="bg1"/>
                </a:solidFill>
                <a:latin typeface="Georgia" pitchFamily="18" charset="0"/>
              </a:rPr>
              <a:t>Tekstniveauer: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For at skifte mellem de forskellige tekstniveauer, brug "Forøg list niveau"-knappen i værktøjslinjen "Formatering".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endParaRPr lang="da-DK" sz="100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For at komme tilbage til tidligere niveauer, brug "Formindsk list niveau"-knappen</a:t>
            </a:r>
          </a:p>
        </p:txBody>
      </p:sp>
      <p:grpSp>
        <p:nvGrpSpPr>
          <p:cNvPr id="3083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3091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3092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3093" name="Picture 1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94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95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3084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3087" name="Picture 14" descr="fke3b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089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090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82676" name="Text Box 52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77888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001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9224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4447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b="1" smtClean="0">
                <a:solidFill>
                  <a:schemeClr val="bg1"/>
                </a:solidFill>
                <a:latin typeface="Georgia" pitchFamily="18" charset="0"/>
              </a:rPr>
              <a:t>Tilføj hjælpelinjer: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Højreklik et sted i det grå område rundt om dette dias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Vælg "Gitter og hjælpelinjer"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smtClean="0">
                <a:solidFill>
                  <a:schemeClr val="bg1"/>
                </a:solidFill>
                <a:latin typeface="Georgia" pitchFamily="18" charset="0"/>
              </a:rPr>
              <a:t>Vælg "Vis hjælpelinjer på skærm"</a:t>
            </a:r>
          </a:p>
        </p:txBody>
      </p:sp>
      <p:pic>
        <p:nvPicPr>
          <p:cNvPr id="3086" name="Billed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20638"/>
            <a:ext cx="13176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</p:sldLayoutIdLst>
  <p:hf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eaLnBrk="0" fontAlgn="base" hangingPunct="0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eaLnBrk="0" fontAlgn="base" hangingPunct="0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eaLnBrk="0" fontAlgn="base" hangingPunct="0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hyperlink" Target="http://www.thingsmadethinkable.com/item/baryons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mu.dk/modul/konferencer-om-innovation-i-fagene-p%C3%A5-stx-og-hf-introduktion-og-faglige-materiale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.schmidt@udst.d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Fysik</a:t>
            </a:r>
            <a:r>
              <a:rPr lang="da-DK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a-D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 </a:t>
            </a:r>
            <a:r>
              <a:rPr lang="da-DK" sz="3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stx</a:t>
            </a:r>
            <a:endParaRPr lang="da-DK" altLang="da-DK" sz="3200" dirty="0" smtClean="0"/>
          </a:p>
        </p:txBody>
      </p:sp>
      <p:sp>
        <p:nvSpPr>
          <p:cNvPr id="922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708920"/>
            <a:ext cx="6478588" cy="1144587"/>
          </a:xfrm>
        </p:spPr>
        <p:txBody>
          <a:bodyPr/>
          <a:lstStyle/>
          <a:p>
            <a:r>
              <a:rPr lang="da-D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Fysiklærerdag, IFA AU</a:t>
            </a:r>
            <a:endParaRPr lang="da-DK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a-DK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23. januar 2015</a:t>
            </a:r>
            <a:endParaRPr lang="da-DK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da-DK" alt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FE3F2EF8-D86B-48A1-A08B-26E598BA3DA1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10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131"/>
            <a:ext cx="6478588" cy="692597"/>
          </a:xfrm>
        </p:spPr>
        <p:txBody>
          <a:bodyPr/>
          <a:lstStyle/>
          <a:p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Læreplanen – Fysik i det 21. årh.</a:t>
            </a:r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03648" y="1916831"/>
            <a:ext cx="6048672" cy="3240361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  <a:effectLst/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b="1" i="1" kern="0" dirty="0" smtClean="0">
                <a:latin typeface="Times New Roman" pitchFamily="18" charset="0"/>
                <a:cs typeface="Times New Roman" pitchFamily="18" charset="0"/>
              </a:rPr>
              <a:t>Universets byggesten – moderne partikelfysik</a:t>
            </a: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IKKE i Læreplanen: </a:t>
            </a:r>
          </a:p>
          <a:p>
            <a:pPr lvl="1"/>
            <a:r>
              <a:rPr lang="da-DK" sz="1800" kern="0" dirty="0" err="1" smtClean="0">
                <a:latin typeface="Times New Roman" pitchFamily="18" charset="0"/>
                <a:cs typeface="Times New Roman" pitchFamily="18" charset="0"/>
              </a:rPr>
              <a:t>Feynman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 diagrammer</a:t>
            </a:r>
          </a:p>
          <a:p>
            <a:pPr lvl="1"/>
            <a:r>
              <a:rPr lang="da-DK" sz="1800" kern="0" dirty="0" err="1" smtClean="0">
                <a:latin typeface="Times New Roman" pitchFamily="18" charset="0"/>
                <a:cs typeface="Times New Roman" pitchFamily="18" charset="0"/>
              </a:rPr>
              <a:t>Luminositet</a:t>
            </a:r>
            <a:endParaRPr lang="da-DK" sz="1800" kern="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Tværsnit</a:t>
            </a: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Big Bang</a:t>
            </a: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Kvantefeltteori</a:t>
            </a:r>
          </a:p>
          <a:p>
            <a:pPr lvl="1"/>
            <a:r>
              <a:rPr lang="da-DK" sz="1800" kern="0" dirty="0" err="1" smtClean="0">
                <a:latin typeface="Times New Roman" pitchFamily="18" charset="0"/>
                <a:cs typeface="Times New Roman" pitchFamily="18" charset="0"/>
              </a:rPr>
              <a:t>Heisenbergs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1800" kern="0" dirty="0" err="1" smtClean="0">
                <a:latin typeface="Times New Roman" pitchFamily="18" charset="0"/>
                <a:cs typeface="Times New Roman" pitchFamily="18" charset="0"/>
              </a:rPr>
              <a:t>ubestemthedsrelation</a:t>
            </a:r>
            <a:endParaRPr lang="da-DK" sz="1800" kern="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CPT-symmetri</a:t>
            </a:r>
          </a:p>
          <a:p>
            <a:pPr lvl="1"/>
            <a:r>
              <a:rPr lang="da-DK" sz="1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da-DK" sz="1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2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F0D57052-CCC4-4949-8C72-139889094015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11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5"/>
            <a:ext cx="3761774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29" y="980728"/>
            <a:ext cx="3801047" cy="528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132"/>
            <a:ext cx="5688632" cy="571500"/>
          </a:xfrm>
        </p:spPr>
        <p:txBody>
          <a:bodyPr/>
          <a:lstStyle/>
          <a:p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Overblik – </a:t>
            </a:r>
            <a:r>
              <a:rPr lang="da-DK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Universets byggesten</a:t>
            </a:r>
            <a:endParaRPr lang="da-DK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71000" b="8725"/>
          <a:stretch/>
        </p:blipFill>
        <p:spPr bwMode="auto">
          <a:xfrm>
            <a:off x="251520" y="2564904"/>
            <a:ext cx="7713112" cy="2215236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1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9CBC4268-7785-4DFA-A6FC-A0DCF66E9CB8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12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132"/>
            <a:ext cx="5688632" cy="571500"/>
          </a:xfrm>
        </p:spPr>
        <p:txBody>
          <a:bodyPr/>
          <a:lstStyle/>
          <a:p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Partikelfysik - litteratur</a:t>
            </a:r>
            <a:endParaRPr lang="da-DK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4819"/>
            <a:ext cx="1619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81" y="1988840"/>
            <a:ext cx="3685558" cy="386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347 - Universets byggesten -moderne partikelfysik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70194"/>
            <a:ext cx="2160240" cy="298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6" r="50046" b="38009"/>
          <a:stretch/>
        </p:blipFill>
        <p:spPr bwMode="auto">
          <a:xfrm>
            <a:off x="701762" y="4437112"/>
            <a:ext cx="400879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86" y="184366"/>
            <a:ext cx="3196520" cy="65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lmfk.dk/fogkforlaget/data/databogstor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47946"/>
            <a:ext cx="3613812" cy="49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e 3"/>
          <p:cNvGrpSpPr/>
          <p:nvPr/>
        </p:nvGrpSpPr>
        <p:grpSpPr>
          <a:xfrm>
            <a:off x="107504" y="980728"/>
            <a:ext cx="4536000" cy="5400600"/>
            <a:chOff x="107504" y="980728"/>
            <a:chExt cx="4536000" cy="5400600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980728"/>
              <a:ext cx="4536000" cy="5086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Lige pilforbindelse 2"/>
            <p:cNvCxnSpPr/>
            <p:nvPr/>
          </p:nvCxnSpPr>
          <p:spPr bwMode="auto">
            <a:xfrm flipH="1" flipV="1">
              <a:off x="2267744" y="5877272"/>
              <a:ext cx="1368152" cy="504056"/>
            </a:xfrm>
            <a:prstGeom prst="straightConnector1">
              <a:avLst/>
            </a:prstGeom>
            <a:solidFill>
              <a:srgbClr val="DFD67F"/>
            </a:solidFill>
            <a:ln w="3175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4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D66A7B60-2E47-4C27-9498-14056E1D73E2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13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2520280" cy="936104"/>
          </a:xfrm>
        </p:spPr>
        <p:txBody>
          <a:bodyPr/>
          <a:lstStyle/>
          <a:p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Partikelfysik </a:t>
            </a:r>
            <a:b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opgaver</a:t>
            </a:r>
            <a:endParaRPr lang="da-DK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83568" y="2649293"/>
            <a:ext cx="1080120" cy="491675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  <a:effectLst/>
        </p:spPr>
        <p:txBody>
          <a:bodyPr vert="horz" wrap="square" lIns="72000" tIns="14400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a-DK" sz="3200" b="1" kern="0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da-DK" sz="20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pe 1"/>
          <p:cNvGrpSpPr/>
          <p:nvPr/>
        </p:nvGrpSpPr>
        <p:grpSpPr>
          <a:xfrm>
            <a:off x="4067944" y="260648"/>
            <a:ext cx="4795838" cy="6000750"/>
            <a:chOff x="4067944" y="260648"/>
            <a:chExt cx="4795838" cy="600075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260648"/>
              <a:ext cx="4795838" cy="600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124744"/>
              <a:ext cx="3943350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e 2"/>
          <p:cNvGrpSpPr/>
          <p:nvPr/>
        </p:nvGrpSpPr>
        <p:grpSpPr>
          <a:xfrm>
            <a:off x="3578825" y="260648"/>
            <a:ext cx="5284957" cy="6152710"/>
            <a:chOff x="3578825" y="260648"/>
            <a:chExt cx="5284957" cy="6152710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825" y="260648"/>
              <a:ext cx="5284957" cy="6152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905669"/>
              <a:ext cx="3924300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2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8" t="-23720" r="-4296" b="-43540"/>
          <a:stretch/>
        </p:blipFill>
        <p:spPr bwMode="auto">
          <a:xfrm>
            <a:off x="2699792" y="3337004"/>
            <a:ext cx="6305022" cy="2272226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80"/>
          <a:stretch/>
        </p:blipFill>
        <p:spPr bwMode="auto">
          <a:xfrm>
            <a:off x="2659466" y="260649"/>
            <a:ext cx="6377030" cy="61527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8645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DC9F4161-CFB5-4744-BCF1-CC6A66ED8C67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14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6046540" cy="742999"/>
          </a:xfrm>
        </p:spPr>
        <p:txBody>
          <a:bodyPr/>
          <a:lstStyle/>
          <a:p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 skriftlige prøve - 2014</a:t>
            </a:r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43808" y="4293096"/>
            <a:ext cx="3024336" cy="100811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800" b="1" kern="0" dirty="0" smtClean="0">
                <a:latin typeface="Times New Roman" pitchFamily="18" charset="0"/>
                <a:cs typeface="Times New Roman" pitchFamily="18" charset="0"/>
              </a:rPr>
              <a:t>Alle eksaminander</a:t>
            </a:r>
          </a:p>
          <a:p>
            <a:pPr marL="0" indent="0">
              <a:buFontTx/>
              <a:buNone/>
            </a:pPr>
            <a:endParaRPr lang="da-DK" sz="18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Karaktergennemsnit:   6,27</a:t>
            </a:r>
            <a:endParaRPr lang="da-DK" sz="18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81150"/>
              </p:ext>
            </p:extLst>
          </p:nvPr>
        </p:nvGraphicFramePr>
        <p:xfrm>
          <a:off x="755576" y="2132856"/>
          <a:ext cx="7488835" cy="1609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80"/>
                <a:gridCol w="651182"/>
                <a:gridCol w="723929"/>
                <a:gridCol w="723929"/>
                <a:gridCol w="723929"/>
                <a:gridCol w="723929"/>
                <a:gridCol w="723929"/>
                <a:gridCol w="723929"/>
                <a:gridCol w="909899"/>
              </a:tblGrid>
              <a:tr h="53639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Karakterer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 alt</a:t>
                      </a:r>
                    </a:p>
                  </a:txBody>
                  <a:tcPr marL="44450" marR="44450" marT="0" marB="0" anchor="ctr"/>
                </a:tc>
              </a:tr>
              <a:tr h="53639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Antal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331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496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1960</a:t>
                      </a:r>
                    </a:p>
                  </a:txBody>
                  <a:tcPr marL="44450" marR="44450" marT="0" marB="0" anchor="ctr"/>
                </a:tc>
              </a:tr>
              <a:tr h="53639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Frekvenser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13,6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24,6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dk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63688" y="1268761"/>
            <a:ext cx="503842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a-DK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Alle</a:t>
            </a:r>
            <a:endParaRPr lang="da-DK" sz="24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33536E8-3E59-4807-BF2E-220427A8AE9A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15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6046540" cy="742999"/>
          </a:xfrm>
        </p:spPr>
        <p:txBody>
          <a:bodyPr/>
          <a:lstStyle/>
          <a:p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 skriftlige prøve - 2014</a:t>
            </a:r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71600" y="1268761"/>
            <a:ext cx="583051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a-DK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Alle</a:t>
            </a:r>
            <a:endParaRPr lang="da-DK" sz="24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33732235"/>
              </p:ext>
            </p:extLst>
          </p:nvPr>
        </p:nvGraphicFramePr>
        <p:xfrm>
          <a:off x="2051720" y="1484785"/>
          <a:ext cx="6663675" cy="437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60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A18AE839-1992-48FC-9C23-DB3272CACD1A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16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6046540" cy="742999"/>
          </a:xfrm>
        </p:spPr>
        <p:txBody>
          <a:bodyPr/>
          <a:lstStyle/>
          <a:p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 skriftlige prøve - 2014</a:t>
            </a:r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9552" y="1394322"/>
            <a:ext cx="5686500" cy="4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a-DK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Sæt 1 og sæt 2</a:t>
            </a:r>
            <a:endParaRPr lang="da-DK" sz="24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216737"/>
              </p:ext>
            </p:extLst>
          </p:nvPr>
        </p:nvGraphicFramePr>
        <p:xfrm>
          <a:off x="539552" y="2060848"/>
          <a:ext cx="8208913" cy="2681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1"/>
                <a:gridCol w="1656184"/>
                <a:gridCol w="719469"/>
                <a:gridCol w="654983"/>
                <a:gridCol w="654983"/>
                <a:gridCol w="654983"/>
                <a:gridCol w="654983"/>
                <a:gridCol w="654983"/>
                <a:gridCol w="654983"/>
                <a:gridCol w="823241"/>
              </a:tblGrid>
              <a:tr h="53639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Karakterer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 alt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393">
                <a:tc row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Sæt 1</a:t>
                      </a:r>
                      <a:endParaRPr lang="da-DK" sz="1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1333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36393">
                <a:tc vMerge="1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da-DK" sz="1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Frekvenser</a:t>
                      </a:r>
                      <a:endParaRPr lang="da-DK" sz="1800" b="1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23,3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  <a:endParaRPr lang="da-DK" sz="1800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36393">
                <a:tc row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Sæt 2</a:t>
                      </a:r>
                      <a:endParaRPr lang="da-DK" sz="1800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 smtClean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Antal</a:t>
                      </a:r>
                      <a:endParaRPr lang="da-DK" sz="1800" b="1" dirty="0"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</a:tr>
              <a:tr h="536393">
                <a:tc vMerge="1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da-DK" sz="1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b="1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Frekvenser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da-DK" sz="1800" kern="1200" dirty="0"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843808" y="4840203"/>
            <a:ext cx="2448272" cy="115212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800" b="1" kern="0" dirty="0" smtClean="0">
                <a:latin typeface="Times New Roman" pitchFamily="18" charset="0"/>
                <a:cs typeface="Times New Roman" pitchFamily="18" charset="0"/>
              </a:rPr>
              <a:t>Karaktergennemsnit</a:t>
            </a:r>
          </a:p>
          <a:p>
            <a:pPr marL="0" indent="0">
              <a:buFontTx/>
              <a:buNone/>
            </a:pPr>
            <a:r>
              <a:rPr lang="da-DK" sz="1800" b="1" kern="0" dirty="0" smtClean="0">
                <a:latin typeface="Times New Roman" pitchFamily="18" charset="0"/>
                <a:cs typeface="Times New Roman" pitchFamily="18" charset="0"/>
              </a:rPr>
              <a:t>Sæt 1: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   6,39</a:t>
            </a:r>
          </a:p>
          <a:p>
            <a:pPr marL="0" indent="0">
              <a:buNone/>
            </a:pPr>
            <a:r>
              <a:rPr lang="da-DK" sz="1800" b="1" kern="0" dirty="0">
                <a:latin typeface="Times New Roman" pitchFamily="18" charset="0"/>
                <a:cs typeface="Times New Roman" pitchFamily="18" charset="0"/>
              </a:rPr>
              <a:t>Sæt </a:t>
            </a:r>
            <a:r>
              <a:rPr lang="da-DK" sz="1800" b="1" kern="0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   6,01</a:t>
            </a:r>
            <a:endParaRPr lang="da-DK" sz="1800" kern="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da-DK" sz="1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ECECB10A-B466-4415-9D92-D8BCB4471525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17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6046540" cy="742999"/>
          </a:xfrm>
        </p:spPr>
        <p:txBody>
          <a:bodyPr/>
          <a:lstStyle/>
          <a:p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 skriftlige prøve - 2014</a:t>
            </a:r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9552" y="1394322"/>
            <a:ext cx="5686500" cy="45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a-DK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Sæt 1 og sæt 2</a:t>
            </a:r>
            <a:endParaRPr lang="da-DK" sz="24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875541"/>
              </p:ext>
            </p:extLst>
          </p:nvPr>
        </p:nvGraphicFramePr>
        <p:xfrm>
          <a:off x="1115616" y="1844824"/>
          <a:ext cx="7820933" cy="3921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28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D2F18538-5353-411F-9924-E7F65971498B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18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41473" y="116633"/>
            <a:ext cx="5974532" cy="648072"/>
          </a:xfrm>
        </p:spPr>
        <p:txBody>
          <a:bodyPr/>
          <a:lstStyle/>
          <a:p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 skriftlige prøve – </a:t>
            </a:r>
            <a:r>
              <a:rPr lang="da-DK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gennemsnit</a:t>
            </a:r>
            <a:endParaRPr lang="da-DK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07504" y="1412776"/>
            <a:ext cx="2664296" cy="1080119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</a:bodyPr>
          <a:lstStyle>
            <a:lvl1pPr marL="142875" indent="-142875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fontAlgn="base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fontAlgn="base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lnSpc>
                <a:spcPts val="3600"/>
              </a:lnSpc>
              <a:spcBef>
                <a:spcPct val="0"/>
              </a:spcBef>
              <a:buNone/>
              <a:defRPr/>
            </a:pPr>
            <a:r>
              <a:rPr lang="da-DK" sz="2000" b="1" kern="0" dirty="0" smtClean="0">
                <a:latin typeface="Times New Roman" pitchFamily="18" charset="0"/>
                <a:cs typeface="Times New Roman" pitchFamily="18" charset="0"/>
              </a:rPr>
              <a:t>Gennemsnit</a:t>
            </a:r>
          </a:p>
          <a:p>
            <a:pPr marL="0" lvl="0" indent="0">
              <a:lnSpc>
                <a:spcPts val="3600"/>
              </a:lnSpc>
              <a:spcBef>
                <a:spcPct val="0"/>
              </a:spcBef>
              <a:buNone/>
              <a:defRPr/>
            </a:pPr>
            <a:r>
              <a:rPr lang="da-DK" sz="2000" b="1" kern="0" dirty="0" smtClean="0">
                <a:latin typeface="Times New Roman" pitchFamily="18" charset="0"/>
                <a:cs typeface="Times New Roman" pitchFamily="18" charset="0"/>
              </a:rPr>
              <a:t>Andel ikke-beståede 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00943"/>
              </p:ext>
            </p:extLst>
          </p:nvPr>
        </p:nvGraphicFramePr>
        <p:xfrm>
          <a:off x="107504" y="2924944"/>
          <a:ext cx="2654301" cy="2381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/>
                <a:gridCol w="837450"/>
                <a:gridCol w="1168779"/>
              </a:tblGrid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400" b="1" u="none" strike="noStrike">
                          <a:effectLst/>
                        </a:rPr>
                        <a:t>År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400" b="1" u="none" strike="noStrike" dirty="0">
                          <a:effectLst/>
                        </a:rPr>
                        <a:t>Gennemsnit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400" b="1" u="none" strike="noStrike" dirty="0">
                          <a:effectLst/>
                        </a:rPr>
                        <a:t>Ikke beståede</a:t>
                      </a:r>
                      <a:br>
                        <a:rPr lang="da-DK" sz="1400" b="1" u="none" strike="noStrike" dirty="0">
                          <a:effectLst/>
                        </a:rPr>
                      </a:br>
                      <a:r>
                        <a:rPr lang="da-DK" sz="1400" b="1" u="none" strike="noStrike" dirty="0">
                          <a:effectLst/>
                        </a:rPr>
                        <a:t>pct.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1" u="none" strike="noStrike" dirty="0">
                          <a:effectLst/>
                        </a:rPr>
                        <a:t>2008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5,96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13,8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1" u="none" strike="noStrike" dirty="0">
                          <a:effectLst/>
                        </a:rPr>
                        <a:t>2009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6,02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13,7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1" u="none" strike="noStrike" dirty="0">
                          <a:effectLst/>
                        </a:rPr>
                        <a:t>2010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6,62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9,9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1" u="none" strike="noStrike" dirty="0">
                          <a:effectLst/>
                        </a:rPr>
                        <a:t>2011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6,57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12,3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1" u="none" strike="noStrike" dirty="0">
                          <a:effectLst/>
                        </a:rPr>
                        <a:t>2012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6,93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10,5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1" u="none" strike="noStrike" dirty="0">
                          <a:effectLst/>
                        </a:rPr>
                        <a:t>2013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5,72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15,5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b="1" u="none" strike="noStrike" dirty="0">
                          <a:effectLst/>
                        </a:rPr>
                        <a:t>2014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>
                          <a:effectLst/>
                        </a:rPr>
                        <a:t>6,27</a:t>
                      </a:r>
                      <a:endParaRPr lang="da-DK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400" u="none" strike="noStrike" dirty="0">
                          <a:effectLst/>
                        </a:rPr>
                        <a:t>14,1</a:t>
                      </a:r>
                      <a:endParaRPr lang="da-DK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269514"/>
              </p:ext>
            </p:extLst>
          </p:nvPr>
        </p:nvGraphicFramePr>
        <p:xfrm>
          <a:off x="3167844" y="1124743"/>
          <a:ext cx="5455258" cy="4776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55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44655AEC-E81B-4150-ADBE-63D2548991B7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19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41473" y="116633"/>
            <a:ext cx="5974532" cy="648072"/>
          </a:xfrm>
        </p:spPr>
        <p:txBody>
          <a:bodyPr/>
          <a:lstStyle/>
          <a:p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 skriftlige prøve – </a:t>
            </a:r>
            <a:r>
              <a:rPr lang="da-DK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Råd &amp; Vink</a:t>
            </a:r>
            <a:endParaRPr lang="da-DK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07504" y="1232755"/>
            <a:ext cx="7272808" cy="960443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</a:bodyPr>
          <a:lstStyle>
            <a:lvl1pPr marL="142875" indent="-142875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fontAlgn="base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fontAlgn="base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lnSpc>
                <a:spcPts val="3600"/>
              </a:lnSpc>
              <a:spcBef>
                <a:spcPct val="0"/>
              </a:spcBef>
              <a:buNone/>
              <a:defRPr/>
            </a:pPr>
            <a:r>
              <a:rPr lang="da-DK" sz="2000" b="1" kern="0" dirty="0" smtClean="0">
                <a:latin typeface="Times New Roman" pitchFamily="18" charset="0"/>
                <a:cs typeface="Times New Roman" pitchFamily="18" charset="0"/>
              </a:rPr>
              <a:t>Evalueringsheftet gode råd til løsning af opgaverne. </a:t>
            </a:r>
          </a:p>
          <a:p>
            <a:pPr marL="0" lvl="0" indent="0">
              <a:lnSpc>
                <a:spcPts val="3600"/>
              </a:lnSpc>
              <a:spcBef>
                <a:spcPct val="0"/>
              </a:spcBef>
              <a:buNone/>
              <a:defRPr/>
            </a:pPr>
            <a:r>
              <a:rPr lang="da-DK" sz="2000" b="1" kern="0" dirty="0" smtClean="0">
                <a:latin typeface="Times New Roman" pitchFamily="18" charset="0"/>
                <a:cs typeface="Times New Roman" pitchFamily="18" charset="0"/>
              </a:rPr>
              <a:t>Sæt 1, opgave 7. </a:t>
            </a:r>
            <a:r>
              <a:rPr lang="da-DK" sz="2000" b="1" kern="0" dirty="0" err="1" smtClean="0">
                <a:latin typeface="Times New Roman" pitchFamily="18" charset="0"/>
                <a:cs typeface="Times New Roman" pitchFamily="18" charset="0"/>
              </a:rPr>
              <a:t>Bodyflight</a:t>
            </a:r>
            <a:endParaRPr lang="da-DK" sz="2000" b="1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5683579" cy="3874791"/>
          </a:xfrm>
          <a:prstGeom prst="rect">
            <a:avLst/>
          </a:prstGeom>
          <a:noFill/>
          <a:ln w="19050">
            <a:solidFill>
              <a:srgbClr val="BB8E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3168352" cy="240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95"/>
          <a:stretch/>
        </p:blipFill>
        <p:spPr bwMode="auto">
          <a:xfrm>
            <a:off x="35496" y="50822"/>
            <a:ext cx="9073412" cy="66185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5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6C9732A-ADCD-4153-BA9C-B876C063AA28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 dirty="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2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47664" y="1315455"/>
            <a:ext cx="5616624" cy="439248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i="1" kern="0" dirty="0" smtClean="0">
                <a:latin typeface="Times New Roman" pitchFamily="18" charset="0"/>
                <a:cs typeface="Times New Roman" pitchFamily="18" charset="0"/>
              </a:rPr>
              <a:t>Gymnasier til fremtiden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Regeringsudspil</a:t>
            </a:r>
            <a:br>
              <a:rPr lang="da-DK" sz="2000" kern="0" dirty="0" smtClean="0">
                <a:latin typeface="Times New Roman" pitchFamily="18" charset="0"/>
                <a:cs typeface="Times New Roman" pitchFamily="18" charset="0"/>
              </a:rPr>
            </a:br>
            <a:endParaRPr lang="da-DK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Læreplan-A</a:t>
            </a: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Fysik i det 21. århundrede</a:t>
            </a: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Digitalt, globalt, innovativt</a:t>
            </a:r>
            <a:br>
              <a:rPr lang="da-DK" sz="1800" kern="0" dirty="0" smtClean="0">
                <a:latin typeface="Times New Roman" pitchFamily="18" charset="0"/>
                <a:cs typeface="Times New Roman" pitchFamily="18" charset="0"/>
              </a:rPr>
            </a:br>
            <a:endParaRPr lang="da-DK" sz="18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Den skriftlige prøve</a:t>
            </a:r>
            <a:br>
              <a:rPr lang="da-DK" sz="2400" kern="0" dirty="0" smtClean="0">
                <a:latin typeface="Times New Roman" pitchFamily="18" charset="0"/>
                <a:cs typeface="Times New Roman" pitchFamily="18" charset="0"/>
              </a:rPr>
            </a:br>
            <a:endParaRPr lang="da-DK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Projekter, forsøg og udvikling</a:t>
            </a: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Innovation med fysik</a:t>
            </a: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Det eksperimentelle arbejde</a:t>
            </a:r>
          </a:p>
          <a:p>
            <a:endParaRPr lang="da-DK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Afslutning</a:t>
            </a:r>
            <a:endParaRPr lang="da-DK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131"/>
            <a:ext cx="6478588" cy="692597"/>
          </a:xfrm>
        </p:spPr>
        <p:txBody>
          <a:bodyPr/>
          <a:lstStyle/>
          <a:p>
            <a:r>
              <a:rPr lang="da-DK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  <a:endParaRPr lang="da-DK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7EA9047-FFC2-4B4C-975F-49E50B65A926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20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7" y="260648"/>
            <a:ext cx="2289175" cy="177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979712" y="404664"/>
            <a:ext cx="396044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a-DK" sz="24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Eksperimenter i fysik</a:t>
            </a:r>
            <a:endParaRPr lang="da-DK" sz="24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03648" y="1719263"/>
            <a:ext cx="6372448" cy="350993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Den eksperimentelle delprøve – </a:t>
            </a:r>
            <a:r>
              <a:rPr lang="da-DK" sz="2400" i="1" kern="0" dirty="0" smtClean="0">
                <a:latin typeface="Times New Roman" pitchFamily="18" charset="0"/>
                <a:cs typeface="Times New Roman" pitchFamily="18" charset="0"/>
              </a:rPr>
              <a:t>faglige mål</a:t>
            </a:r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da-DK" sz="1800" b="1" u="sng" kern="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: ud fra en given problemstilling kunne tilrettelægge, beskrive og udføre fysiske eksperimenter med givet udstyr og præsentere resultaterne hensigtsmæssigt</a:t>
            </a:r>
          </a:p>
          <a:p>
            <a:pPr lvl="1"/>
            <a:r>
              <a:rPr lang="da-DK" sz="1800" b="1" u="sng" kern="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: kunne tilrettelægge, beskrive og udføre fysiske eksperimenter til undersøgelse af en åben problemstilling</a:t>
            </a:r>
          </a:p>
          <a:p>
            <a:pPr lvl="1"/>
            <a:r>
              <a:rPr lang="da-DK" sz="1800" b="1" u="sng" kern="0" dirty="0" smtClean="0">
                <a:latin typeface="Times New Roman" pitchFamily="18" charset="0"/>
                <a:cs typeface="Times New Roman" pitchFamily="18" charset="0"/>
              </a:rPr>
              <a:t>B &amp; A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: kunne behandle eksperimentelle data med henblik på at diskutere matematiske sammenhænge mellem fysiske størrelser</a:t>
            </a:r>
            <a:br>
              <a:rPr lang="da-DK" sz="1800" kern="0" dirty="0" smtClean="0">
                <a:latin typeface="Times New Roman" pitchFamily="18" charset="0"/>
                <a:cs typeface="Times New Roman" pitchFamily="18" charset="0"/>
              </a:rPr>
            </a:br>
            <a:endParaRPr lang="da-DK" sz="18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n-NO" sz="2400" kern="0" dirty="0" smtClean="0">
                <a:latin typeface="Times New Roman" pitchFamily="18" charset="0"/>
                <a:cs typeface="Times New Roman" pitchFamily="18" charset="0"/>
              </a:rPr>
              <a:t>Fysiklærerforeningen: </a:t>
            </a:r>
            <a:br>
              <a:rPr lang="nn-NO" sz="2400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nn-NO" sz="2400" i="1" kern="0" dirty="0" smtClean="0">
                <a:latin typeface="Times New Roman" pitchFamily="18" charset="0"/>
                <a:cs typeface="Times New Roman" pitchFamily="18" charset="0"/>
              </a:rPr>
              <a:t>Eksperimentel eksamen i fysik på Stx</a:t>
            </a:r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da-DK" sz="2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uppe 13"/>
          <p:cNvGrpSpPr/>
          <p:nvPr/>
        </p:nvGrpSpPr>
        <p:grpSpPr>
          <a:xfrm>
            <a:off x="4860032" y="1916832"/>
            <a:ext cx="2376264" cy="1440160"/>
            <a:chOff x="4860032" y="1628800"/>
            <a:chExt cx="2376264" cy="1440160"/>
          </a:xfrm>
          <a:solidFill>
            <a:srgbClr val="DFD67F">
              <a:alpha val="20000"/>
            </a:srgbClr>
          </a:solidFill>
        </p:grpSpPr>
        <p:sp>
          <p:nvSpPr>
            <p:cNvPr id="15" name="Ellipse 14"/>
            <p:cNvSpPr/>
            <p:nvPr/>
          </p:nvSpPr>
          <p:spPr bwMode="auto">
            <a:xfrm>
              <a:off x="5652120" y="1628800"/>
              <a:ext cx="1584176" cy="485601"/>
            </a:xfrm>
            <a:prstGeom prst="ellipse">
              <a:avLst/>
            </a:prstGeom>
            <a:grp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4860032" y="2583359"/>
              <a:ext cx="1584176" cy="485601"/>
            </a:xfrm>
            <a:prstGeom prst="ellipse">
              <a:avLst/>
            </a:prstGeom>
            <a:grp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6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92FE8BD5-6775-4BAE-9094-6737CE7180F7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21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11558"/>
            <a:ext cx="6552728" cy="913185"/>
          </a:xfrm>
        </p:spPr>
        <p:txBody>
          <a:bodyPr/>
          <a:lstStyle/>
          <a:p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Forsøg og udvikling – eksperimenter.</a:t>
            </a:r>
            <a:b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Arbejdsgruppe</a:t>
            </a:r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15616" y="1484783"/>
            <a:ext cx="6912768" cy="4320481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  <a:effectLst/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b="1" i="1" kern="0" dirty="0" smtClean="0">
                <a:latin typeface="Times New Roman" panose="02020603050405020304" pitchFamily="18" charset="0"/>
                <a:cs typeface="Times New Roman" pitchFamily="18" charset="0"/>
              </a:rPr>
              <a:t>Det eksperimentelle arbejde</a:t>
            </a:r>
            <a:r>
              <a:rPr lang="da-DK" sz="1600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og elevernes faglige udvikling</a:t>
            </a:r>
            <a:endParaRPr lang="da-D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da-D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Læreplaner og vejledning</a:t>
            </a:r>
          </a:p>
          <a:p>
            <a:pPr lvl="2"/>
            <a:r>
              <a:rPr lang="da-D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Praksis i undervisning og ved prøverne</a:t>
            </a:r>
          </a:p>
          <a:p>
            <a:pPr lvl="2"/>
            <a:r>
              <a:rPr lang="da-D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Faglige kompetencer og studiekompetence </a:t>
            </a:r>
            <a:br>
              <a:rPr lang="da-D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Hvad er ”effektivt” eksperimentelt arbejde?</a:t>
            </a:r>
          </a:p>
          <a:p>
            <a:pPr lvl="2"/>
            <a:r>
              <a:rPr lang="da-D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 er </a:t>
            </a:r>
            <a:r>
              <a:rPr lang="da-DK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ikke</a:t>
            </a:r>
            <a:r>
              <a:rPr lang="da-D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”kogebogseksperimenterne”….</a:t>
            </a:r>
          </a:p>
          <a:p>
            <a:pPr lvl="1"/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Mulighed for tilrettelæggelse</a:t>
            </a:r>
          </a:p>
          <a:p>
            <a:pPr lvl="2"/>
            <a:r>
              <a:rPr lang="da-D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Inddeling af opgaven (Hvad, hvilket, opstillingen, målingerne, efterbehandlingen)</a:t>
            </a:r>
          </a:p>
          <a:p>
            <a:pPr lvl="1"/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Åbne problemstillinger</a:t>
            </a:r>
          </a:p>
          <a:p>
            <a:pPr lvl="2"/>
            <a:r>
              <a:rPr lang="da-D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Undersøg sammenhængen mellem </a:t>
            </a:r>
            <a:r>
              <a:rPr lang="da-DK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a-D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da-DK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da-DK" sz="1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 </a:t>
            </a:r>
            <a:r>
              <a:rPr lang="da-DK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for en </a:t>
            </a:r>
            <a:r>
              <a:rPr lang="da-DK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træningselastik</a:t>
            </a:r>
            <a:endParaRPr lang="da-DK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 – det næste skridt!</a:t>
            </a:r>
          </a:p>
          <a:p>
            <a:pPr lvl="1"/>
            <a:r>
              <a:rPr lang="da-DK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Længerevarende eksperimentelle forløb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gode råd</a:t>
            </a:r>
          </a:p>
        </p:txBody>
      </p:sp>
      <p:sp>
        <p:nvSpPr>
          <p:cNvPr id="9" name="Tekstboks 8"/>
          <p:cNvSpPr txBox="1"/>
          <p:nvPr/>
        </p:nvSpPr>
        <p:spPr>
          <a:xfrm rot="19774566">
            <a:off x="2752499" y="3080821"/>
            <a:ext cx="3639002" cy="576063"/>
          </a:xfrm>
          <a:prstGeom prst="rect">
            <a:avLst/>
          </a:prstGeom>
          <a:solidFill>
            <a:srgbClr val="FFFF00"/>
          </a:solidFill>
          <a:ln w="31750">
            <a:solidFill>
              <a:schemeClr val="bg1"/>
            </a:solidFill>
          </a:ln>
        </p:spPr>
        <p:txBody>
          <a:bodyPr wrap="square" lIns="144000" tIns="72000" rIns="144000" bIns="72000" rtlCol="0" anchor="ctr">
            <a:noAutofit/>
          </a:bodyPr>
          <a:lstStyle/>
          <a:p>
            <a:pPr algn="ctr"/>
            <a:r>
              <a:rPr lang="da-DK" sz="2400" b="1" dirty="0" smtClean="0"/>
              <a:t>Rapport på emu.dk</a:t>
            </a:r>
            <a:endParaRPr lang="da-DK" sz="2400" dirty="0" smtClean="0"/>
          </a:p>
        </p:txBody>
      </p:sp>
    </p:spTree>
    <p:extLst>
      <p:ext uri="{BB962C8B-B14F-4D97-AF65-F5344CB8AC3E}">
        <p14:creationId xmlns:p14="http://schemas.microsoft.com/office/powerpoint/2010/main" val="9227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2A3E0AF9-15FF-441B-BE99-72C129F3920B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22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11558"/>
            <a:ext cx="5760640" cy="913185"/>
          </a:xfrm>
        </p:spPr>
        <p:txBody>
          <a:bodyPr/>
          <a:lstStyle/>
          <a:p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Forsøg og udvikling – innovation.</a:t>
            </a:r>
            <a:b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Arbejdsgruppe</a:t>
            </a:r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1560" y="1340768"/>
            <a:ext cx="7992888" cy="4680520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  <a:effectLst/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b="1" i="1" kern="0" dirty="0" smtClean="0">
                <a:latin typeface="Times New Roman" panose="02020603050405020304" pitchFamily="18" charset="0"/>
                <a:cs typeface="Times New Roman" pitchFamily="18" charset="0"/>
              </a:rPr>
              <a:t>Innovation </a:t>
            </a:r>
            <a:r>
              <a:rPr lang="da-DK" sz="2400" b="1" i="1" kern="0" dirty="0">
                <a:latin typeface="Times New Roman" panose="02020603050405020304" pitchFamily="18" charset="0"/>
                <a:cs typeface="Times New Roman" pitchFamily="18" charset="0"/>
              </a:rPr>
              <a:t>i fysik</a:t>
            </a:r>
          </a:p>
          <a:p>
            <a:pPr lvl="1"/>
            <a:endParaRPr lang="da-D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Eksperimenter – tilrettelæggelse – åbne problemstillinger</a:t>
            </a:r>
          </a:p>
          <a:p>
            <a:pPr lvl="1"/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Anvendelser – autentiske problemstillinger</a:t>
            </a:r>
          </a:p>
          <a:p>
            <a:pPr lvl="1"/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Emner</a:t>
            </a:r>
          </a:p>
          <a:p>
            <a:pPr lvl="2"/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Trafiksikker by</a:t>
            </a:r>
          </a:p>
          <a:p>
            <a:pPr lvl="2"/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Energirigtig by/skole/villakvarter/…</a:t>
            </a:r>
          </a:p>
          <a:p>
            <a:pPr lvl="2"/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Handicapvenlig by/skole/landsdel</a:t>
            </a:r>
          </a:p>
          <a:p>
            <a:pPr lvl="2"/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Opfind en dims</a:t>
            </a:r>
            <a:b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Kendt: Science Cup, Unge Forskere</a:t>
            </a:r>
          </a:p>
          <a:p>
            <a:pPr lvl="1"/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Eleverne formulerer problemstillingerne og giver svarene</a:t>
            </a:r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/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Skolerne har egne modeller og programmer for innovation, og så skal fysikeleverne være klar</a:t>
            </a:r>
            <a:b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enginering</a:t>
            </a:r>
            <a:endParaRPr lang="da-DK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da-D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Ikke kun merkantilt og kommercielt - i </a:t>
            </a:r>
            <a:r>
              <a:rPr lang="da-DK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stx</a:t>
            </a:r>
            <a:endParaRPr lang="da-DK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a-D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kstboks 1">
            <a:hlinkClick r:id="rId4"/>
          </p:cNvPr>
          <p:cNvSpPr txBox="1"/>
          <p:nvPr/>
        </p:nvSpPr>
        <p:spPr>
          <a:xfrm>
            <a:off x="5504998" y="3068960"/>
            <a:ext cx="2739410" cy="374694"/>
          </a:xfrm>
          <a:prstGeom prst="rect">
            <a:avLst/>
          </a:prstGeom>
          <a:solidFill>
            <a:srgbClr val="FFFF00"/>
          </a:solidFill>
          <a:ln w="31750">
            <a:solidFill>
              <a:schemeClr val="bg1"/>
            </a:solidFill>
          </a:ln>
        </p:spPr>
        <p:txBody>
          <a:bodyPr wrap="square" lIns="144000" tIns="72000" rIns="144000" bIns="72000" rtlCol="0">
            <a:noAutofit/>
          </a:bodyPr>
          <a:lstStyle/>
          <a:p>
            <a:r>
              <a:rPr lang="da-DK" sz="1800" b="1" dirty="0"/>
              <a:t>I</a:t>
            </a:r>
            <a:r>
              <a:rPr lang="da-DK" sz="1800" b="1" dirty="0" smtClean="0"/>
              <a:t>nnovation i fagene</a:t>
            </a:r>
            <a:endParaRPr lang="da-DK" sz="1800" dirty="0" smtClean="0"/>
          </a:p>
        </p:txBody>
      </p:sp>
    </p:spTree>
    <p:extLst>
      <p:ext uri="{BB962C8B-B14F-4D97-AF65-F5344CB8AC3E}">
        <p14:creationId xmlns:p14="http://schemas.microsoft.com/office/powerpoint/2010/main" val="22438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BBAF7DF2-6282-4F90-96BC-2835FDD3B168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23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211559"/>
            <a:ext cx="4104455" cy="769170"/>
          </a:xfrm>
        </p:spPr>
        <p:txBody>
          <a:bodyPr/>
          <a:lstStyle/>
          <a:p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Astronomi</a:t>
            </a:r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954478"/>
              </p:ext>
            </p:extLst>
          </p:nvPr>
        </p:nvGraphicFramePr>
        <p:xfrm>
          <a:off x="886872" y="2348880"/>
          <a:ext cx="7357536" cy="2191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504"/>
                <a:gridCol w="817504"/>
                <a:gridCol w="817504"/>
                <a:gridCol w="817504"/>
                <a:gridCol w="817504"/>
                <a:gridCol w="817504"/>
                <a:gridCol w="817504"/>
                <a:gridCol w="817504"/>
                <a:gridCol w="817504"/>
              </a:tblGrid>
              <a:tr h="43836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 smtClean="0">
                          <a:effectLst/>
                        </a:rPr>
                        <a:t>linje</a:t>
                      </a:r>
                      <a:endParaRPr lang="da-D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2006</a:t>
                      </a:r>
                      <a:endParaRPr lang="da-D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2007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2008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2009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2010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2011</a:t>
                      </a:r>
                      <a:endParaRPr lang="da-D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2012</a:t>
                      </a:r>
                      <a:endParaRPr lang="da-D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da-DK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30480" marB="30480" anchor="ctr"/>
                </a:tc>
              </a:tr>
              <a:tr h="438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Alle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508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558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433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447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474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529</a:t>
                      </a:r>
                      <a:endParaRPr lang="da-D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0" dirty="0" smtClean="0">
                          <a:effectLst/>
                        </a:rPr>
                        <a:t>640</a:t>
                      </a:r>
                      <a:endParaRPr lang="da-DK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648</a:t>
                      </a:r>
                      <a:endParaRPr lang="da-DK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30480" marB="30480" anchor="ctr"/>
                </a:tc>
              </a:tr>
              <a:tr h="438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HF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09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16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-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11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17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11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0" dirty="0">
                          <a:effectLst/>
                        </a:rPr>
                        <a:t>45</a:t>
                      </a:r>
                      <a:endParaRPr lang="da-DK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da-DK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30480" marB="30480" anchor="ctr"/>
                </a:tc>
              </a:tr>
              <a:tr h="438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HTX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-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69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242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221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195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231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0" dirty="0" smtClean="0">
                          <a:effectLst/>
                        </a:rPr>
                        <a:t>275</a:t>
                      </a:r>
                      <a:endParaRPr lang="da-DK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  <a:endParaRPr lang="da-DK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30480" marB="30480" anchor="ctr"/>
                </a:tc>
              </a:tr>
              <a:tr h="438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STX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499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473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184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210</a:t>
                      </a:r>
                      <a:endParaRPr lang="da-D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260</a:t>
                      </a:r>
                      <a:endParaRPr lang="da-DK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287</a:t>
                      </a:r>
                      <a:endParaRPr lang="da-DK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0" dirty="0" smtClean="0">
                          <a:effectLst/>
                        </a:rPr>
                        <a:t>320</a:t>
                      </a:r>
                      <a:endParaRPr lang="da-DK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362</a:t>
                      </a:r>
                      <a:endParaRPr lang="da-DK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  <p:sp>
        <p:nvSpPr>
          <p:cNvPr id="10" name="Ellipse 9"/>
          <p:cNvSpPr/>
          <p:nvPr/>
        </p:nvSpPr>
        <p:spPr bwMode="auto">
          <a:xfrm rot="16200000">
            <a:off x="6516215" y="2801490"/>
            <a:ext cx="2664297" cy="1224134"/>
          </a:xfrm>
          <a:prstGeom prst="ellipse">
            <a:avLst/>
          </a:prstGeom>
          <a:solidFill>
            <a:srgbClr val="0070C0">
              <a:alpha val="2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2B393294-B548-408E-9411-DFB29CE6C65C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24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4536504" cy="742999"/>
          </a:xfrm>
        </p:spPr>
        <p:txBody>
          <a:bodyPr/>
          <a:lstStyle/>
          <a:p>
            <a:r>
              <a:rPr lang="da-DK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Afslutning</a:t>
            </a:r>
            <a:endParaRPr lang="da-DK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95611" y="4725144"/>
            <a:ext cx="5328717" cy="115212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142875" indent="-142875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fontAlgn="base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fontAlgn="base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da-DK" sz="2000" b="1" kern="0" dirty="0">
                <a:latin typeface="Times New Roman" pitchFamily="18" charset="0"/>
                <a:cs typeface="Times New Roman" pitchFamily="18" charset="0"/>
              </a:rPr>
              <a:t>Henvendelser: 	</a:t>
            </a:r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martin.schmidt@uvm.dk</a:t>
            </a:r>
            <a:endParaRPr lang="da-DK" sz="2000" kern="0" dirty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2000" kern="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2511 </a:t>
            </a:r>
            <a:r>
              <a:rPr lang="da-DK" sz="2000" kern="0" dirty="0">
                <a:latin typeface="Times New Roman" pitchFamily="18" charset="0"/>
                <a:cs typeface="Times New Roman" pitchFamily="18" charset="0"/>
              </a:rPr>
              <a:t>4773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99592" y="2132856"/>
            <a:ext cx="7272808" cy="172819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72000" rIns="108000" bIns="72000" numCol="1" anchor="t" anchorCtr="0" compatLnSpc="1">
            <a:prstTxWarp prst="textNoShape">
              <a:avLst/>
            </a:prstTxWarp>
          </a:bodyPr>
          <a:lstStyle>
            <a:lvl1pPr marL="142875" indent="-142875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fontAlgn="base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fontAlgn="base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600"/>
              </a:lnSpc>
              <a:spcBef>
                <a:spcPct val="0"/>
              </a:spcBef>
              <a:buNone/>
              <a:defRPr/>
            </a:pPr>
            <a:r>
              <a:rPr lang="da-DK" sz="2000" b="1" kern="0" dirty="0" smtClean="0">
                <a:latin typeface="Times New Roman" pitchFamily="18" charset="0"/>
                <a:cs typeface="Times New Roman" pitchFamily="18" charset="0"/>
              </a:rPr>
              <a:t>Regeringsudspillet</a:t>
            </a:r>
            <a:br>
              <a:rPr lang="da-DK" sz="20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da-DK" sz="2000" b="1" kern="0" dirty="0" smtClean="0">
                <a:latin typeface="Times New Roman" pitchFamily="18" charset="0"/>
                <a:cs typeface="Times New Roman" pitchFamily="18" charset="0"/>
              </a:rPr>
              <a:t>Forhandlinger mellem regeringen og oppositionen </a:t>
            </a:r>
            <a:br>
              <a:rPr lang="da-DK" sz="20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da-DK" sz="2000" kern="0" dirty="0">
                <a:latin typeface="Times New Roman" pitchFamily="18" charset="0"/>
                <a:cs typeface="Times New Roman" pitchFamily="18" charset="0"/>
              </a:rPr>
              <a:t>Hold </a:t>
            </a:r>
            <a:r>
              <a:rPr lang="da-DK" sz="2000" kern="0">
                <a:latin typeface="Times New Roman" pitchFamily="18" charset="0"/>
                <a:cs typeface="Times New Roman" pitchFamily="18" charset="0"/>
              </a:rPr>
              <a:t>øje </a:t>
            </a:r>
            <a:r>
              <a:rPr lang="da-DK" sz="2000" kern="0" smtClean="0">
                <a:latin typeface="Times New Roman" pitchFamily="18" charset="0"/>
                <a:cs typeface="Times New Roman" pitchFamily="18" charset="0"/>
              </a:rPr>
              <a:t>med </a:t>
            </a:r>
            <a:r>
              <a:rPr lang="da-DK" sz="2000" kern="0" dirty="0">
                <a:latin typeface="Times New Roman" pitchFamily="18" charset="0"/>
                <a:cs typeface="Times New Roman" pitchFamily="18" charset="0"/>
              </a:rPr>
              <a:t>medierne!</a:t>
            </a:r>
          </a:p>
          <a:p>
            <a:pPr marL="0" lvl="0" indent="0">
              <a:lnSpc>
                <a:spcPts val="3600"/>
              </a:lnSpc>
              <a:spcBef>
                <a:spcPct val="0"/>
              </a:spcBef>
              <a:buNone/>
              <a:defRPr/>
            </a:pPr>
            <a:endParaRPr lang="da-DK" sz="20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6C9732A-ADCD-4153-BA9C-B876C063AA28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 dirty="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3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15616" y="1268760"/>
            <a:ext cx="6984776" cy="482453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Alle elever skal udfordres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Eleverne skal blive dygtigere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Flere skal starte direkte på videregående uddannelse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Færre skal supplere efter gymnasiet</a:t>
            </a:r>
            <a:br>
              <a:rPr lang="da-DK" sz="2000" kern="0" dirty="0" smtClean="0">
                <a:latin typeface="Times New Roman" pitchFamily="18" charset="0"/>
                <a:cs typeface="Times New Roman" pitchFamily="18" charset="0"/>
              </a:rPr>
            </a:br>
            <a:endParaRPr lang="da-DK" sz="2000" kern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Betydningen af den sociale bagrund skal mindskes</a:t>
            </a:r>
          </a:p>
          <a:p>
            <a:endParaRPr lang="da-DK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Eftersyn af kvalitetsniveau</a:t>
            </a:r>
            <a:endParaRPr lang="da-DK" sz="2400" kern="0" dirty="0">
              <a:latin typeface="Times New Roman" pitchFamily="18" charset="0"/>
              <a:cs typeface="Times New Roman" pitchFamily="18" charset="0"/>
            </a:endParaRPr>
          </a:p>
          <a:p>
            <a:endParaRPr lang="da-DK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Bedre elevtrivsel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50 timer ekstra undervisning i 1.g og i 2.g. Fx i eksamensperioden</a:t>
            </a:r>
            <a:br>
              <a:rPr lang="da-DK" sz="2000" kern="0" dirty="0" smtClean="0">
                <a:latin typeface="Times New Roman" pitchFamily="18" charset="0"/>
                <a:cs typeface="Times New Roman" pitchFamily="18" charset="0"/>
              </a:rPr>
            </a:br>
            <a:endParaRPr lang="da-DK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Opdatering af fagenes indhold og prøveformer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Anvendelsesorientering, innovation og it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Digitale prøver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3"/>
            <a:ext cx="6478588" cy="864096"/>
          </a:xfrm>
        </p:spPr>
        <p:txBody>
          <a:bodyPr anchor="ctr"/>
          <a:lstStyle/>
          <a:p>
            <a:r>
              <a:rPr lang="da-DK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Regeringens gymnasieudspil: </a:t>
            </a:r>
            <a:r>
              <a:rPr lang="da-DK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Gymnasier til fremtiden</a:t>
            </a:r>
            <a:endParaRPr lang="da-DK" sz="2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6C9732A-ADCD-4153-BA9C-B876C063AA28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 dirty="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4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15616" y="1268761"/>
            <a:ext cx="6984776" cy="482453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Karakterkrav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Mindst 02 i skr. dansk og matematik fra folkeskolens afgangsprøve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a-DK" sz="1800" kern="0" dirty="0" smtClean="0">
                <a:latin typeface="Times New Roman" pitchFamily="18" charset="0"/>
                <a:cs typeface="Times New Roman" pitchFamily="18" charset="0"/>
              </a:rPr>
            </a:br>
            <a:endParaRPr lang="da-DK" sz="1800" kern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Mere undervisning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50 timer ekstra undervisning i 1.g og i 2.g </a:t>
            </a:r>
            <a:br>
              <a:rPr lang="da-DK" sz="2000" kern="0" dirty="0" smtClean="0">
                <a:latin typeface="Times New Roman" pitchFamily="18" charset="0"/>
                <a:cs typeface="Times New Roman" pitchFamily="18" charset="0"/>
              </a:rPr>
            </a:br>
            <a:endParaRPr lang="da-DK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Bedre og færre studieretninger – 12 hovedretninger</a:t>
            </a:r>
          </a:p>
          <a:p>
            <a:pPr lvl="1"/>
            <a:r>
              <a:rPr lang="da-DK" sz="2000" kern="0" dirty="0" err="1" smtClean="0">
                <a:latin typeface="Times New Roman" pitchFamily="18" charset="0"/>
                <a:cs typeface="Times New Roman" pitchFamily="18" charset="0"/>
              </a:rPr>
              <a:t>MA-A+Fy-B+Ke-B</a:t>
            </a:r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, ellers to fag på A-niveau</a:t>
            </a:r>
            <a:br>
              <a:rPr lang="da-DK" sz="2000" kern="0" dirty="0" smtClean="0">
                <a:latin typeface="Times New Roman" pitchFamily="18" charset="0"/>
                <a:cs typeface="Times New Roman" pitchFamily="18" charset="0"/>
              </a:rPr>
            </a:br>
            <a:endParaRPr lang="da-DK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Bedre skriftlighed – klarere feedback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Mere vejledning, især omlagt skriftligt arbejde </a:t>
            </a:r>
            <a:br>
              <a:rPr lang="da-DK" sz="2000" kern="0" dirty="0" smtClean="0">
                <a:latin typeface="Times New Roman" pitchFamily="18" charset="0"/>
                <a:cs typeface="Times New Roman" pitchFamily="18" charset="0"/>
              </a:rPr>
            </a:br>
            <a:endParaRPr lang="da-DK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Ekstra valgfag på C-niveau</a:t>
            </a:r>
          </a:p>
          <a:p>
            <a:endParaRPr lang="da-DK" sz="2400" kern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Ensartet bedømmelse i fagene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3"/>
            <a:ext cx="6478588" cy="864096"/>
          </a:xfrm>
        </p:spPr>
        <p:txBody>
          <a:bodyPr anchor="ctr"/>
          <a:lstStyle/>
          <a:p>
            <a:r>
              <a:rPr lang="da-DK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Regeringens gymnasieudspil: </a:t>
            </a:r>
            <a:r>
              <a:rPr lang="da-DK" sz="2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Gymnasier til fremtiden</a:t>
            </a:r>
            <a:endParaRPr lang="da-DK" sz="2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6C9732A-ADCD-4153-BA9C-B876C063AA28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 dirty="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5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43608" y="1268760"/>
            <a:ext cx="7416824" cy="482453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Naturvidenskabeligt grundforløb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45 timer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Medtællende karakter: ½*C-niveau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a-DK" sz="1800" kern="0" dirty="0" smtClean="0">
                <a:latin typeface="Times New Roman" pitchFamily="18" charset="0"/>
                <a:cs typeface="Times New Roman" pitchFamily="18" charset="0"/>
              </a:rPr>
            </a:br>
            <a:endParaRPr lang="da-DK" sz="1800" kern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Fysik-C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60 timer, 15 anvendes til nv</a:t>
            </a:r>
          </a:p>
          <a:p>
            <a:endParaRPr lang="da-DK" sz="2400" kern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Fysik-B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Mindst et naturvidenskabeligt fag på mindst B-niveau</a:t>
            </a:r>
          </a:p>
          <a:p>
            <a:endParaRPr lang="da-DK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Andre fag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Kemi på mindst C-niveau til alle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Matematik på mindst B-niveau til næsten alle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Justering af det faglige indhold i biologi-A </a:t>
            </a:r>
            <a:r>
              <a:rPr lang="da-DK" sz="2000" kern="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 adgangsgivende til biologiorienterede videregående uddannelser</a:t>
            </a: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Bioteknologi permanent fag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95536" y="116633"/>
            <a:ext cx="64785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l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a-DK" sz="2800" kern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Regeringens gymnasieudspil: </a:t>
            </a:r>
            <a:r>
              <a:rPr lang="da-DK" sz="2800" i="1" kern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Gymnasier til fremtiden</a:t>
            </a:r>
            <a:endParaRPr lang="da-DK" sz="2800" i="1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FE8BC3A5-5B2A-4DEB-BBD3-6D598442EEDB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6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88131"/>
            <a:ext cx="5616624" cy="692597"/>
          </a:xfrm>
        </p:spPr>
        <p:txBody>
          <a:bodyPr/>
          <a:lstStyle/>
          <a:p>
            <a:r>
              <a:rPr lang="da-DK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Læreplanen – A-niveau</a:t>
            </a:r>
            <a:endParaRPr lang="da-DK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59632" y="1988840"/>
            <a:ext cx="6210560" cy="273630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Ny læreplan for A-niveau siden årgang 2010</a:t>
            </a:r>
          </a:p>
          <a:p>
            <a:endParaRPr lang="da-DK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Elektriske og magnetiske felter</a:t>
            </a:r>
          </a:p>
          <a:p>
            <a:pPr lvl="1"/>
            <a:endParaRPr lang="da-DK" sz="2000" kern="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Fysik i det 21. århundrede: ”Universets byggesten – moderne partikelfysik”</a:t>
            </a:r>
            <a:br>
              <a:rPr lang="da-DK" sz="2000" kern="0" dirty="0" smtClean="0">
                <a:latin typeface="Times New Roman" pitchFamily="18" charset="0"/>
                <a:cs typeface="Times New Roman" pitchFamily="18" charset="0"/>
              </a:rPr>
            </a:br>
            <a:endParaRPr lang="da-DK" sz="2000" kern="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da-DK" sz="2000" kern="0" dirty="0" smtClean="0">
                <a:latin typeface="Times New Roman" pitchFamily="18" charset="0"/>
                <a:cs typeface="Times New Roman" pitchFamily="18" charset="0"/>
              </a:rPr>
              <a:t>Plan for 2015:”</a:t>
            </a:r>
            <a:r>
              <a:rPr lang="da-DK" sz="2000" kern="0" dirty="0">
                <a:latin typeface="Times New Roman" pitchFamily="18" charset="0"/>
                <a:cs typeface="Times New Roman" pitchFamily="18" charset="0"/>
              </a:rPr>
              <a:t>Plasmafysik og fusionsenergi”, (arbejdstitel)</a:t>
            </a:r>
          </a:p>
          <a:p>
            <a:endParaRPr lang="da-DK" sz="20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2FBFEEBA-A8CE-49CC-BB7A-1CDD41048094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7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131"/>
            <a:ext cx="6478588" cy="692597"/>
          </a:xfrm>
        </p:spPr>
        <p:txBody>
          <a:bodyPr/>
          <a:lstStyle/>
          <a:p>
            <a:r>
              <a:rPr lang="da-DK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Læreplanen – E- og B-felter</a:t>
            </a:r>
            <a:endParaRPr lang="da-DK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672" y="1340768"/>
            <a:ext cx="7704856" cy="302433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Nyt kernestof: </a:t>
            </a:r>
            <a:r>
              <a:rPr lang="da-DK" sz="2400" u="sng" kern="0" dirty="0" smtClean="0">
                <a:latin typeface="Times New Roman" pitchFamily="18" charset="0"/>
                <a:cs typeface="Times New Roman" pitchFamily="18" charset="0"/>
              </a:rPr>
              <a:t>Elektriske og magnetiske felter</a:t>
            </a:r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a-DK" sz="2400" kern="0" dirty="0" smtClean="0">
                <a:latin typeface="Times New Roman" pitchFamily="18" charset="0"/>
                <a:cs typeface="Times New Roman" pitchFamily="18" charset="0"/>
              </a:rPr>
            </a:br>
            <a:endParaRPr lang="da-DK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elektrisk felt og kraften på en elektrisk ladning, herunder feltet omkring en punktladning og homogent elektrisk felt</a:t>
            </a: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homogent magnetisk felt og kraften på en elektrisk ladning og en strømførende leder</a:t>
            </a: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ladede partiklers bevægelse i homogene elektriske og magnetiske felter</a:t>
            </a: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induktion, herunder </a:t>
            </a:r>
            <a:r>
              <a:rPr lang="da-DK" sz="1800" kern="0" dirty="0" err="1" smtClean="0">
                <a:latin typeface="Times New Roman" pitchFamily="18" charset="0"/>
                <a:cs typeface="Times New Roman" pitchFamily="18" charset="0"/>
              </a:rPr>
              <a:t>Faradays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 induktionslov.</a:t>
            </a:r>
            <a:br>
              <a:rPr lang="da-DK" sz="1800" kern="0" dirty="0" smtClean="0">
                <a:latin typeface="Times New Roman" pitchFamily="18" charset="0"/>
                <a:cs typeface="Times New Roman" pitchFamily="18" charset="0"/>
              </a:rPr>
            </a:br>
            <a:endParaRPr lang="da-DK" sz="1800" kern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Sidste: ESS og MAX IV i Lund</a:t>
            </a:r>
          </a:p>
          <a:p>
            <a:endParaRPr lang="da-DK" sz="24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Max IV laboratory aerial 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96" y="3284984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547FC96A-63FA-49E2-B5E7-4139581DB60B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8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478588" cy="692597"/>
          </a:xfrm>
        </p:spPr>
        <p:txBody>
          <a:bodyPr/>
          <a:lstStyle/>
          <a:p>
            <a:r>
              <a:rPr lang="da-DK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Læreplanen – E- og B-felter</a:t>
            </a:r>
            <a:endParaRPr lang="da-DK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08104" y="1345232"/>
            <a:ext cx="3096344" cy="6436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72000" tIns="144000" rIns="91440" bIns="45720" numCol="1" anchor="ctr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da-DK" sz="2400" b="1" kern="0" dirty="0" smtClean="0">
                <a:latin typeface="Times New Roman" pitchFamily="18" charset="0"/>
                <a:cs typeface="Times New Roman" pitchFamily="18" charset="0"/>
              </a:rPr>
              <a:t>Vejledende opgaver </a:t>
            </a:r>
            <a:endParaRPr lang="da-DK" sz="2400" b="1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0063"/>
            <a:ext cx="4400550" cy="446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91" y="2636912"/>
            <a:ext cx="4185761" cy="299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boks 14"/>
          <p:cNvSpPr txBox="1"/>
          <p:nvPr/>
        </p:nvSpPr>
        <p:spPr>
          <a:xfrm rot="19760111">
            <a:off x="1406686" y="2875218"/>
            <a:ext cx="5831485" cy="885563"/>
          </a:xfrm>
          <a:prstGeom prst="rect">
            <a:avLst/>
          </a:prstGeom>
          <a:solidFill>
            <a:srgbClr val="FFFF00"/>
          </a:solidFill>
          <a:ln w="31750">
            <a:solidFill>
              <a:schemeClr val="bg1"/>
            </a:solidFill>
          </a:ln>
        </p:spPr>
        <p:txBody>
          <a:bodyPr wrap="square" lIns="144000" tIns="72000" rIns="144000" bIns="72000" rtlCol="0" anchor="ctr">
            <a:noAutofit/>
          </a:bodyPr>
          <a:lstStyle/>
          <a:p>
            <a:pPr algn="ctr"/>
            <a:r>
              <a:rPr lang="da-DK" sz="3200" b="1" dirty="0" smtClean="0"/>
              <a:t>Anvendelsesorientering</a:t>
            </a:r>
            <a:endParaRPr lang="da-DK" dirty="0" smtClean="0"/>
          </a:p>
        </p:txBody>
      </p:sp>
      <p:grpSp>
        <p:nvGrpSpPr>
          <p:cNvPr id="3" name="Gruppe 2"/>
          <p:cNvGrpSpPr/>
          <p:nvPr/>
        </p:nvGrpSpPr>
        <p:grpSpPr>
          <a:xfrm>
            <a:off x="107504" y="814234"/>
            <a:ext cx="8718750" cy="5251677"/>
            <a:chOff x="107504" y="814234"/>
            <a:chExt cx="8718750" cy="5251677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814234"/>
              <a:ext cx="4536504" cy="525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07"/>
            <a:stretch/>
          </p:blipFill>
          <p:spPr bwMode="auto">
            <a:xfrm>
              <a:off x="4644008" y="836712"/>
              <a:ext cx="4182246" cy="5200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3950086" y="1450063"/>
              <a:ext cx="1692000" cy="720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72000" tIns="72000" rIns="72000" bIns="45720" numCol="1" anchor="ctr" anchorCtr="0" compatLnSpc="1">
              <a:prstTxWarp prst="textNoShape">
                <a:avLst/>
              </a:prstTxWarp>
            </a:bodyPr>
            <a:lstStyle>
              <a:lvl1pPr marL="142875" indent="-142875" algn="l" rtl="0" eaLnBrk="0" fontAlgn="base" hangingPunct="0">
                <a:lnSpc>
                  <a:spcPts val="21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5313" indent="-133350" algn="l" rtl="0" eaLnBrk="0" fontAlgn="base" hangingPunct="0">
                <a:lnSpc>
                  <a:spcPts val="17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2pPr>
              <a:lvl3pPr marL="1014413" indent="-104775" algn="l" rtl="0" eaLnBrk="0" fontAlgn="base" hangingPunct="0">
                <a:lnSpc>
                  <a:spcPts val="15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200">
                  <a:solidFill>
                    <a:schemeClr val="tx1"/>
                  </a:solidFill>
                  <a:latin typeface="+mn-lt"/>
                </a:defRPr>
              </a:lvl3pPr>
              <a:lvl4pPr marL="1438275" indent="-100013" algn="l" rtl="0" eaLnBrk="0" fontAlgn="base" hangingPunct="0">
                <a:lnSpc>
                  <a:spcPts val="12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1000">
                  <a:solidFill>
                    <a:schemeClr val="tx1"/>
                  </a:solidFill>
                  <a:latin typeface="+mn-lt"/>
                </a:defRPr>
              </a:lvl4pPr>
              <a:lvl5pPr marL="1589088" indent="-87313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2046288" indent="-87313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503488" indent="-87313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2960688" indent="-87313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417888" indent="-87313" algn="l" rtl="0" fontAlgn="base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None/>
              </a:pPr>
              <a:r>
                <a:rPr lang="da-DK" sz="2400" b="1" kern="0" dirty="0" smtClean="0">
                  <a:latin typeface="Times New Roman" pitchFamily="18" charset="0"/>
                  <a:cs typeface="Times New Roman" pitchFamily="18" charset="0"/>
                </a:rPr>
                <a:t>Opgaver</a:t>
              </a:r>
            </a:p>
            <a:p>
              <a:pPr marL="0" indent="0" algn="ctr">
                <a:buNone/>
              </a:pPr>
              <a:r>
                <a:rPr lang="da-DK" sz="2400" b="1" kern="0" dirty="0" smtClean="0">
                  <a:latin typeface="Times New Roman" pitchFamily="18" charset="0"/>
                  <a:cs typeface="Times New Roman" pitchFamily="18" charset="0"/>
                </a:rPr>
                <a:t>2014 </a:t>
              </a:r>
              <a:endParaRPr lang="da-DK" sz="24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98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B4649931-84DD-4DA2-B440-60425850AAD1}" type="datetime1">
              <a:rPr lang="da-DK" altLang="da-DK" sz="1000" smtClean="0"/>
              <a:t>28-01-2015</a:t>
            </a:fld>
            <a:endParaRPr lang="da-DK" altLang="da-DK" sz="1000"/>
          </a:p>
        </p:txBody>
      </p:sp>
      <p:sp>
        <p:nvSpPr>
          <p:cNvPr id="14339" name="Pladsholder til sidefod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 smtClean="0"/>
              <a:t>Fysiklærerdag, IFA, AU, 2015</a:t>
            </a:r>
            <a:endParaRPr lang="da-DK" altLang="da-DK" sz="1000"/>
          </a:p>
        </p:txBody>
      </p:sp>
      <p:sp>
        <p:nvSpPr>
          <p:cNvPr id="143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da-DK" altLang="da-DK" sz="1000"/>
              <a:t>Side </a:t>
            </a:r>
            <a:fld id="{EA097594-84C5-4CB9-9C43-7135DD031852}" type="slidenum">
              <a:rPr lang="da-DK" altLang="da-DK" sz="1000"/>
              <a:pPr eaLnBrk="1" hangingPunct="1"/>
              <a:t>9</a:t>
            </a:fld>
            <a:endParaRPr lang="da-DK" altLang="da-DK" sz="1000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25" y="0"/>
            <a:ext cx="228917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131"/>
            <a:ext cx="6478588" cy="692597"/>
          </a:xfrm>
        </p:spPr>
        <p:txBody>
          <a:bodyPr/>
          <a:lstStyle/>
          <a:p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Læreplanen – Fysik i det 21. årh.</a:t>
            </a:r>
            <a:endParaRPr lang="da-DK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60727" y="1517998"/>
            <a:ext cx="7704856" cy="385521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7200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eaLnBrk="0" fontAlgn="base" hangingPunct="0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eaLnBrk="0" fontAlgn="base" hangingPunct="0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eaLnBrk="0" fontAlgn="base" hangingPunct="0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eaLnBrk="0" fontAlgn="base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2400" b="1" i="1" kern="0" dirty="0" smtClean="0">
                <a:latin typeface="Times New Roman" pitchFamily="18" charset="0"/>
                <a:cs typeface="Times New Roman" pitchFamily="18" charset="0"/>
              </a:rPr>
              <a:t>Universets byggesten – moderne partikelfysik</a:t>
            </a:r>
          </a:p>
          <a:p>
            <a:r>
              <a:rPr lang="da-DK" sz="2400" kern="0" dirty="0" smtClean="0">
                <a:latin typeface="Times New Roman" pitchFamily="18" charset="0"/>
                <a:cs typeface="Times New Roman" pitchFamily="18" charset="0"/>
              </a:rPr>
              <a:t>Læreplan: </a:t>
            </a: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Standardmodellen, dens tre familier og fundamentale partikler</a:t>
            </a: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Vekselvirkninger og virtuelle kraftformidlende partikler</a:t>
            </a: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Bevarelsessætninger for </a:t>
            </a:r>
            <a:r>
              <a:rPr lang="da-DK" sz="1800" kern="0" dirty="0" err="1" smtClean="0">
                <a:latin typeface="Times New Roman" pitchFamily="18" charset="0"/>
                <a:cs typeface="Times New Roman" pitchFamily="18" charset="0"/>
              </a:rPr>
              <a:t>baryontal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a-DK" sz="1800" kern="0" dirty="0" err="1" smtClean="0">
                <a:latin typeface="Times New Roman" pitchFamily="18" charset="0"/>
                <a:cs typeface="Times New Roman" pitchFamily="18" charset="0"/>
              </a:rPr>
              <a:t>leptontal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, farveladning, </a:t>
            </a:r>
            <a:r>
              <a:rPr lang="da-DK" sz="1800" kern="0" dirty="0" err="1" smtClean="0">
                <a:latin typeface="Times New Roman" pitchFamily="18" charset="0"/>
                <a:cs typeface="Times New Roman" pitchFamily="18" charset="0"/>
              </a:rPr>
              <a:t>flavour</a:t>
            </a:r>
            <a:endParaRPr lang="da-DK" sz="1800" kern="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Simple reaktioner mellem partikler, herunder dannelse og henfald af partikler</a:t>
            </a: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Typer af partikler: </a:t>
            </a:r>
            <a:r>
              <a:rPr lang="da-DK" sz="1800" kern="0" dirty="0" err="1" smtClean="0">
                <a:latin typeface="Times New Roman" pitchFamily="18" charset="0"/>
                <a:cs typeface="Times New Roman" pitchFamily="18" charset="0"/>
              </a:rPr>
              <a:t>hadroner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a-DK" sz="1800" kern="0" dirty="0" err="1" smtClean="0">
                <a:latin typeface="Times New Roman" pitchFamily="18" charset="0"/>
                <a:cs typeface="Times New Roman" pitchFamily="18" charset="0"/>
              </a:rPr>
              <a:t>baryoner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, mesoner og </a:t>
            </a:r>
            <a:r>
              <a:rPr lang="da-DK" sz="1800" kern="0" dirty="0" err="1" smtClean="0">
                <a:latin typeface="Times New Roman" pitchFamily="18" charset="0"/>
                <a:cs typeface="Times New Roman" pitchFamily="18" charset="0"/>
              </a:rPr>
              <a:t>leptoner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a-DK" sz="1800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da-DK" sz="1800" kern="0" dirty="0" err="1" smtClean="0">
                <a:latin typeface="Times New Roman" pitchFamily="18" charset="0"/>
                <a:cs typeface="Times New Roman" pitchFamily="18" charset="0"/>
              </a:rPr>
              <a:t>Bosoner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a-DK" sz="1800" kern="0" dirty="0" err="1" smtClean="0">
                <a:latin typeface="Times New Roman" pitchFamily="18" charset="0"/>
                <a:cs typeface="Times New Roman" pitchFamily="18" charset="0"/>
              </a:rPr>
              <a:t>fermioner</a:t>
            </a:r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 og deres </a:t>
            </a:r>
            <a:r>
              <a:rPr lang="da-DK" sz="1800" kern="0" dirty="0" err="1" smtClean="0">
                <a:latin typeface="Times New Roman" pitchFamily="18" charset="0"/>
                <a:cs typeface="Times New Roman" pitchFamily="18" charset="0"/>
              </a:rPr>
              <a:t>spin</a:t>
            </a:r>
            <a:endParaRPr lang="da-DK" sz="1800" kern="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Anvendelse af speciel relativitetsteori i partikelfysikken, specielt relativistisk bevægelsesmængde og energi</a:t>
            </a:r>
          </a:p>
          <a:p>
            <a:pPr lvl="1"/>
            <a:r>
              <a:rPr lang="da-DK" sz="1800" kern="0" dirty="0" smtClean="0">
                <a:latin typeface="Times New Roman" pitchFamily="18" charset="0"/>
                <a:cs typeface="Times New Roman" pitchFamily="18" charset="0"/>
              </a:rPr>
              <a:t>Partikelfysikkens værktøjer med fokus på acceleratorer og spordannelse i detektorer</a:t>
            </a:r>
          </a:p>
          <a:p>
            <a:endParaRPr lang="da-DK" sz="1800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1800" kern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18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2666" y="-105222"/>
            <a:ext cx="2289175" cy="188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llipse 9"/>
          <p:cNvSpPr/>
          <p:nvPr/>
        </p:nvSpPr>
        <p:spPr bwMode="auto">
          <a:xfrm>
            <a:off x="3131840" y="2379549"/>
            <a:ext cx="936104" cy="473387"/>
          </a:xfrm>
          <a:prstGeom prst="ellipse">
            <a:avLst/>
          </a:prstGeom>
          <a:solidFill>
            <a:srgbClr val="0070C0">
              <a:alpha val="2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1164783" y="2924944"/>
            <a:ext cx="936104" cy="473387"/>
          </a:xfrm>
          <a:prstGeom prst="ellipse">
            <a:avLst/>
          </a:prstGeom>
          <a:solidFill>
            <a:srgbClr val="0070C0">
              <a:alpha val="2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236791" y="3933056"/>
            <a:ext cx="1296144" cy="362927"/>
          </a:xfrm>
          <a:prstGeom prst="ellipse">
            <a:avLst/>
          </a:prstGeom>
          <a:solidFill>
            <a:srgbClr val="0070C0">
              <a:alpha val="2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5076056" y="4437112"/>
            <a:ext cx="1440160" cy="362927"/>
          </a:xfrm>
          <a:prstGeom prst="ellipse">
            <a:avLst/>
          </a:prstGeom>
          <a:solidFill>
            <a:srgbClr val="0070C0">
              <a:alpha val="2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092775" y="4653136"/>
            <a:ext cx="1440160" cy="362927"/>
          </a:xfrm>
          <a:prstGeom prst="ellipse">
            <a:avLst/>
          </a:prstGeom>
          <a:solidFill>
            <a:srgbClr val="0070C0">
              <a:alpha val="20000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eriet for børn og undervisning">
  <a:themeElements>
    <a:clrScheme name="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å - Ministeriet for børn og undervisning">
  <a:themeElements>
    <a:clrScheme name="Blå - 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Blå - 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Blå - 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ød - Ministeriet for børn og undervisning">
  <a:themeElements>
    <a:clrScheme name="Rød - 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Rød - 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Rød - 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12060</TotalTime>
  <Words>870</Words>
  <Application>Microsoft Office PowerPoint</Application>
  <PresentationFormat>Skærmshow (4:3)</PresentationFormat>
  <Paragraphs>430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Diastitler</vt:lpstr>
      </vt:variant>
      <vt:variant>
        <vt:i4>24</vt:i4>
      </vt:variant>
    </vt:vector>
  </HeadingPairs>
  <TitlesOfParts>
    <vt:vector size="27" baseType="lpstr">
      <vt:lpstr>Ministeriet for børn og undervisning</vt:lpstr>
      <vt:lpstr>Blå - Ministeriet for børn og undervisning</vt:lpstr>
      <vt:lpstr>Rød - Ministeriet for børn og undervisning</vt:lpstr>
      <vt:lpstr>Fysik i stx</vt:lpstr>
      <vt:lpstr>Program</vt:lpstr>
      <vt:lpstr>Regeringens gymnasieudspil: Gymnasier til fremtiden</vt:lpstr>
      <vt:lpstr>Regeringens gymnasieudspil: Gymnasier til fremtiden</vt:lpstr>
      <vt:lpstr>PowerPoint-præsentation</vt:lpstr>
      <vt:lpstr>Læreplanen – A-niveau</vt:lpstr>
      <vt:lpstr>Læreplanen – E- og B-felter</vt:lpstr>
      <vt:lpstr>Læreplanen – E- og B-felter</vt:lpstr>
      <vt:lpstr>Læreplanen – Fysik i det 21. årh.</vt:lpstr>
      <vt:lpstr>Læreplanen – Fysik i det 21. årh.</vt:lpstr>
      <vt:lpstr>Overblik – Universets byggesten</vt:lpstr>
      <vt:lpstr>Partikelfysik - litteratur</vt:lpstr>
      <vt:lpstr>Partikelfysik  - opgaver</vt:lpstr>
      <vt:lpstr>Den skriftlige prøve - 2014</vt:lpstr>
      <vt:lpstr>Den skriftlige prøve - 2014</vt:lpstr>
      <vt:lpstr>Den skriftlige prøve - 2014</vt:lpstr>
      <vt:lpstr>Den skriftlige prøve - 2014</vt:lpstr>
      <vt:lpstr>Den skriftlige prøve – gennemsnit</vt:lpstr>
      <vt:lpstr>Den skriftlige prøve – Råd &amp; Vink</vt:lpstr>
      <vt:lpstr>PowerPoint-præsentation</vt:lpstr>
      <vt:lpstr>Forsøg og udvikling – eksperimenter. Arbejdsgruppe</vt:lpstr>
      <vt:lpstr>Forsøg og udvikling – innovation. Arbejdsgruppe</vt:lpstr>
      <vt:lpstr>Astronomi</vt:lpstr>
      <vt:lpstr>Afslutning</vt:lpstr>
    </vt:vector>
  </TitlesOfParts>
  <Company>Ministeriet for børn og undervisning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Ministeriet for børn og undervisning</dc:creator>
  <cp:lastModifiedBy>Martin Schmidt</cp:lastModifiedBy>
  <cp:revision>400</cp:revision>
  <dcterms:created xsi:type="dcterms:W3CDTF">2011-03-08T14:06:26Z</dcterms:created>
  <dcterms:modified xsi:type="dcterms:W3CDTF">2015-01-28T22:01:26Z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