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" name="Shape 56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68686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00">
                <a:solidFill>
                  <a:srgbClr val="B2B2B2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One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Two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Three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Four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lIns="0" tIns="0" rIns="0" bIns="0" numCol="2" spcCol="593090"/>
          <a:lstStyle>
            <a:lvl1pPr marL="266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48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584200">
              <a:spcBef>
                <a:spcPts val="72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711200" indent="-266700" defTabSz="584200">
              <a:spcBef>
                <a:spcPts val="72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155700" indent="-266700" defTabSz="584200">
              <a:spcBef>
                <a:spcPts val="72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600200" indent="-266700" defTabSz="584200">
              <a:spcBef>
                <a:spcPts val="72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044700" indent="-266700" defTabSz="584200">
              <a:spcBef>
                <a:spcPts val="7200"/>
              </a:spcBef>
              <a:buClrTx/>
              <a:buSzPct val="100000"/>
              <a:buFontTx/>
              <a:buChar char="•"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  <a:endParaRPr sz="2600">
              <a:solidFill>
                <a:srgbClr val="A9A9A9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  <a:endParaRPr sz="2600">
              <a:solidFill>
                <a:srgbClr val="A9A9A9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  <a:endParaRPr sz="2600">
              <a:solidFill>
                <a:srgbClr val="A9A9A9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  <a:endParaRPr sz="2600">
              <a:solidFill>
                <a:srgbClr val="A9A9A9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1" y="5549617"/>
            <a:ext cx="4836162" cy="4194953"/>
            <a:chOff x="0" y="0"/>
            <a:chExt cx="4836160" cy="4194951"/>
          </a:xfrm>
        </p:grpSpPr>
        <p:sp>
          <p:nvSpPr>
            <p:cNvPr id="2" name="Shape 2"/>
            <p:cNvSpPr/>
            <p:nvPr/>
          </p:nvSpPr>
          <p:spPr>
            <a:xfrm>
              <a:off x="0" y="112888"/>
              <a:ext cx="4836161" cy="407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4185921" cy="419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625404"/>
              <a:ext cx="3939823" cy="356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0" y="194168"/>
              <a:ext cx="3939823" cy="399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471875" y="736035"/>
              <a:ext cx="194170" cy="19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3467946" y="3219591"/>
              <a:ext cx="207717" cy="20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1785902" y="598311"/>
              <a:ext cx="273192" cy="27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0" name="Shape 10"/>
          <p:cNvSpPr/>
          <p:nvPr>
            <p:ph type="sldNum" sz="quarter" idx="2"/>
          </p:nvPr>
        </p:nvSpPr>
        <p:spPr>
          <a:xfrm>
            <a:off x="9320107" y="8886613"/>
            <a:ext cx="3034454" cy="327432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r" defTabSz="914400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650239" y="135466"/>
            <a:ext cx="11704322" cy="214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00">
                <a:solidFill>
                  <a:srgbClr val="B2B2B2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One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Two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Three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Four</a:t>
            </a:r>
            <a:endParaRPr sz="4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10199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spd="med" advClick="1"/>
  <p:txStyles>
    <p:titleStyle>
      <a:lvl1pPr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5pPr>
      <a:lvl6pPr indent="457200"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6pPr>
      <a:lvl7pPr indent="914400"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7pPr>
      <a:lvl8pPr indent="1371600"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8pPr>
      <a:lvl9pPr indent="1828800" algn="ctr">
        <a:defRPr sz="6200">
          <a:solidFill>
            <a:srgbClr val="B2B2B2"/>
          </a:solidFill>
          <a:effectLst>
            <a:outerShdw sx="100000" sy="100000" kx="0" ky="0" algn="b" rotWithShape="0" blurRad="12700" dist="25400" dir="2700000">
              <a:srgbClr val="FFFFFF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471487" indent="-471487">
        <a:spcBef>
          <a:spcPts val="700"/>
        </a:spcBef>
        <a:buClr>
          <a:srgbClr val="FFFFCC"/>
        </a:buClr>
        <a:buSzPct val="75000"/>
        <a:buFont typeface="Wingdings"/>
        <a:buChar char="●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1pPr>
      <a:lvl2pPr marL="906235" indent="-449035">
        <a:spcBef>
          <a:spcPts val="700"/>
        </a:spcBef>
        <a:buClr>
          <a:srgbClr val="FFFFCC"/>
        </a:buClr>
        <a:buSzPct val="75000"/>
        <a:buFont typeface="Wingdings"/>
        <a:buChar char="●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2pPr>
      <a:lvl3pPr marL="1333500" indent="-419100">
        <a:spcBef>
          <a:spcPts val="700"/>
        </a:spcBef>
        <a:buClr>
          <a:srgbClr val="FFFFCC"/>
        </a:buClr>
        <a:buSzPct val="75000"/>
        <a:buFont typeface="Wingdings"/>
        <a:buChar char="●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3pPr>
      <a:lvl4pPr marL="1874520" indent="-502920">
        <a:spcBef>
          <a:spcPts val="700"/>
        </a:spcBef>
        <a:buClr>
          <a:srgbClr val="FFFFCC"/>
        </a:buClr>
        <a:buSzPct val="75000"/>
        <a:buFont typeface="Wingdings"/>
        <a:buChar char="●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4pPr>
      <a:lvl5pPr marL="2387600" indent="-558800">
        <a:spcBef>
          <a:spcPts val="700"/>
        </a:spcBef>
        <a:buClr>
          <a:srgbClr val="FFFFCC"/>
        </a:buClr>
        <a:buSzPct val="75000"/>
        <a:buFont typeface="Wingdings"/>
        <a:buChar char="●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5pPr>
      <a:lvl6pPr marL="2844800" indent="-558800">
        <a:spcBef>
          <a:spcPts val="700"/>
        </a:spcBef>
        <a:buClr>
          <a:srgbClr val="FFFFCC"/>
        </a:buClr>
        <a:buSzPct val="75000"/>
        <a:buFont typeface="Wingdings"/>
        <a:buChar char="•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6pPr>
      <a:lvl7pPr marL="3302000" indent="-558800">
        <a:spcBef>
          <a:spcPts val="700"/>
        </a:spcBef>
        <a:buClr>
          <a:srgbClr val="FFFFCC"/>
        </a:buClr>
        <a:buSzPct val="75000"/>
        <a:buFont typeface="Wingdings"/>
        <a:buChar char="•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7pPr>
      <a:lvl8pPr marL="3759200" indent="-558800">
        <a:spcBef>
          <a:spcPts val="700"/>
        </a:spcBef>
        <a:buClr>
          <a:srgbClr val="FFFFCC"/>
        </a:buClr>
        <a:buSzPct val="75000"/>
        <a:buFont typeface="Wingdings"/>
        <a:buChar char="•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8pPr>
      <a:lvl9pPr marL="4216400" indent="-558800">
        <a:spcBef>
          <a:spcPts val="700"/>
        </a:spcBef>
        <a:buClr>
          <a:srgbClr val="FFFFCC"/>
        </a:buClr>
        <a:buSzPct val="75000"/>
        <a:buFont typeface="Wingdings"/>
        <a:buChar char="•"/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Dust-related science cases for the GLT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Darach Watson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i="1" sz="2600">
                <a:solidFill>
                  <a:srgbClr val="747474"/>
                </a:solidFill>
              </a:rPr>
              <a:t>Dark Cosmology Centre, Niels Bohr Institute, Copenhagen</a:t>
            </a:r>
          </a:p>
        </p:txBody>
      </p:sp>
      <p:pic>
        <p:nvPicPr>
          <p:cNvPr id="86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0" y="8709262"/>
            <a:ext cx="4076700" cy="942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270933" y="234808"/>
            <a:ext cx="11054081" cy="108373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00">
                <a:solidFill>
                  <a:srgbClr val="B2B2B2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Cold dust in Cas A!</a:t>
            </a:r>
          </a:p>
        </p:txBody>
      </p:sp>
      <p:sp>
        <p:nvSpPr>
          <p:cNvPr id="150" name="Shape 150"/>
          <p:cNvSpPr/>
          <p:nvPr/>
        </p:nvSpPr>
        <p:spPr>
          <a:xfrm>
            <a:off x="7563555" y="1652693"/>
            <a:ext cx="5441245" cy="598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This image is synchrotron subtracted 850 micron with synchrotron corrected polarisation vectors. Contours are CO emission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Note there is polarised and unpolarised sub-mm emission where there is no CO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On the strong CO peak, the polarised fraction decreases, consistent with some contamination of the sub-mm peak by foreground dust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Estimated mass of dust is ~ 1 Msun for kappa(850) = 0.7 m</a:t>
            </a:r>
            <a:r>
              <a:rPr baseline="30500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kg</a:t>
            </a:r>
            <a:r>
              <a:rPr baseline="30500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-1</a:t>
            </a:r>
          </a:p>
        </p:txBody>
      </p:sp>
      <p:pic>
        <p:nvPicPr>
          <p:cNvPr id="151" name="casa_po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510" y="1824284"/>
            <a:ext cx="7161673" cy="5933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-small.png"/>
          <p:cNvPicPr/>
          <p:nvPr/>
        </p:nvPicPr>
        <p:blipFill>
          <a:blip r:embed="rId2">
            <a:extLst/>
          </a:blip>
          <a:srcRect l="7118" t="0" r="7118" b="0"/>
          <a:stretch>
            <a:fillRect/>
          </a:stretch>
        </p:blipFill>
        <p:spPr>
          <a:xfrm>
            <a:off x="0" y="0"/>
            <a:ext cx="130048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“Everybody who attacks me is doomed.”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Donald Trump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ng"/>
          <p:cNvPicPr/>
          <p:nvPr/>
        </p:nvPicPr>
        <p:blipFill>
          <a:blip r:embed="rId2">
            <a:extLst/>
          </a:blip>
          <a:srcRect l="6829" t="0" r="4996" b="0"/>
          <a:stretch>
            <a:fillRect/>
          </a:stretch>
        </p:blipFill>
        <p:spPr>
          <a:xfrm>
            <a:off x="5931070" y="2108200"/>
            <a:ext cx="6509821" cy="553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THz cosmology survey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Similar to Scuba 2 Cosmology Legacy Survey (right)</a:t>
            </a:r>
            <a:endParaRPr sz="2027">
              <a:solidFill>
                <a:srgbClr val="747474"/>
              </a:solidFill>
            </a:endParaRPr>
          </a:p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S2CLS has 450µm coverage to 1.3-mJy rms of 140sq. arcmin. (original aim 0.5mJy over 1.3 square degrees in the GOODS fields). Not confusion limited.</a:t>
            </a:r>
            <a:endParaRPr sz="2027">
              <a:solidFill>
                <a:srgbClr val="747474"/>
              </a:solidFill>
            </a:endParaRPr>
          </a:p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Go to confusion limit with GLT and at 350µm as well. </a:t>
            </a:r>
            <a:endParaRPr sz="2027">
              <a:solidFill>
                <a:srgbClr val="747474"/>
              </a:solidFill>
            </a:endParaRPr>
          </a:p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Resolve EGBL at these w/ls</a:t>
            </a:r>
            <a:endParaRPr sz="2027">
              <a:solidFill>
                <a:srgbClr val="747474"/>
              </a:solidFill>
            </a:endParaRPr>
          </a:p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Get accurate positions for follow-up. Get more accurate dust masses and SFRs.</a:t>
            </a:r>
            <a:endParaRPr sz="2027">
              <a:solidFill>
                <a:srgbClr val="747474"/>
              </a:solidFill>
            </a:endParaRPr>
          </a:p>
          <a:p>
            <a:pPr lvl="0" marL="208025" indent="-208025" defTabSz="455675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27">
                <a:solidFill>
                  <a:srgbClr val="747474"/>
                </a:solidFill>
              </a:rPr>
              <a:t>Dust is formed very fast and exists in galaxies at high redshift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1689-zd1_spec.png"/>
          <p:cNvPicPr/>
          <p:nvPr/>
        </p:nvPicPr>
        <p:blipFill>
          <a:blip r:embed="rId2">
            <a:extLst/>
          </a:blip>
          <a:srcRect l="0" t="2124" r="2608" b="2049"/>
          <a:stretch>
            <a:fillRect/>
          </a:stretch>
        </p:blipFill>
        <p:spPr>
          <a:xfrm>
            <a:off x="6547650" y="4521764"/>
            <a:ext cx="6377267" cy="4599042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body" idx="1"/>
          </p:nvPr>
        </p:nvSpPr>
        <p:spPr>
          <a:xfrm>
            <a:off x="10947400" y="9269052"/>
            <a:ext cx="1968500" cy="419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1092">
                <a:solidFill>
                  <a:srgbClr val="A9A9A9"/>
                </a:solidFill>
              </a:rPr>
              <a:t>GTO: 12 hours (Watson et al.)</a:t>
            </a:r>
            <a:endParaRPr sz="1092">
              <a:solidFill>
                <a:srgbClr val="A9A9A9"/>
              </a:solidFill>
            </a:endParaRPr>
          </a:p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1092">
                <a:solidFill>
                  <a:srgbClr val="A9A9A9"/>
                </a:solidFill>
              </a:rPr>
              <a:t>GO: 10 hours (Bouwens et al.)</a:t>
            </a:r>
          </a:p>
        </p:txBody>
      </p:sp>
      <p:sp>
        <p:nvSpPr>
          <p:cNvPr id="94" name="Shape 94"/>
          <p:cNvSpPr/>
          <p:nvPr/>
        </p:nvSpPr>
        <p:spPr>
          <a:xfrm>
            <a:off x="-160770" y="9247920"/>
            <a:ext cx="76982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defRPr sz="1800"/>
            </a:pPr>
            <a:r>
              <a:rPr sz="2400"/>
              <a:t>Watson et al. 2015, </a:t>
            </a:r>
            <a:r>
              <a:rPr i="1" sz="2400"/>
              <a:t>Nature;   </a:t>
            </a:r>
            <a:r>
              <a:rPr sz="2400"/>
              <a:t>doi:10.1038/nature14164</a:t>
            </a:r>
          </a:p>
        </p:txBody>
      </p:sp>
      <p:sp>
        <p:nvSpPr>
          <p:cNvPr id="95" name="Shape 95"/>
          <p:cNvSpPr/>
          <p:nvPr/>
        </p:nvSpPr>
        <p:spPr>
          <a:xfrm>
            <a:off x="495300" y="736600"/>
            <a:ext cx="70485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/>
          </a:lstStyle>
          <a:p>
            <a:pPr lvl="0">
              <a:defRPr sz="1800"/>
            </a:pPr>
            <a:r>
              <a:rPr sz="4200"/>
              <a:t>A  dusty, mature galaxy in the reionisation epoch</a:t>
            </a:r>
          </a:p>
        </p:txBody>
      </p:sp>
      <p:sp>
        <p:nvSpPr>
          <p:cNvPr id="96" name="Shape 96"/>
          <p:cNvSpPr/>
          <p:nvPr/>
        </p:nvSpPr>
        <p:spPr>
          <a:xfrm>
            <a:off x="698500" y="2781300"/>
            <a:ext cx="5685582" cy="5922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Galaxy lensed by foreground cluster, Abell 1689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gravitationally lensed x 9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“typical” star-forming galaxy (sub-L* ; SFR~12Mo/yr)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X-shooter spectroscopy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Spectroscopy of most distant lensed galaxy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No lines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sz="2940"/>
              <a:t>Stellar continuum spectroscopy</a:t>
            </a:r>
            <a:endParaRPr sz="2940"/>
          </a:p>
          <a:p>
            <a:pPr lvl="0" marL="363008" indent="-363008" algn="l" defTabSz="408940">
              <a:lnSpc>
                <a:spcPct val="120000"/>
              </a:lnSpc>
              <a:buSzPct val="75000"/>
              <a:buFont typeface="Helvetica Neue"/>
              <a:buChar char="•"/>
              <a:defRPr sz="1800"/>
            </a:pPr>
            <a:r>
              <a:rPr i="1" sz="2940"/>
              <a:t>z </a:t>
            </a:r>
            <a:r>
              <a:rPr sz="2940"/>
              <a:t>= 7.5 ± 0.2</a:t>
            </a:r>
          </a:p>
        </p:txBody>
      </p:sp>
      <p:pic>
        <p:nvPicPr>
          <p:cNvPr id="97" name="droppedImage.png"/>
          <p:cNvPicPr/>
          <p:nvPr/>
        </p:nvPicPr>
        <p:blipFill>
          <a:blip r:embed="rId3">
            <a:extLst/>
          </a:blip>
          <a:srcRect l="786" t="22894" r="781" b="22894"/>
          <a:stretch>
            <a:fillRect/>
          </a:stretch>
        </p:blipFill>
        <p:spPr>
          <a:xfrm>
            <a:off x="7645399" y="647700"/>
            <a:ext cx="5359392" cy="3124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HST_ALMA_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758105"/>
            <a:ext cx="9478602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xfrm>
            <a:off x="519707" y="7785100"/>
            <a:ext cx="6681193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Detection of most distant dust-emitter with ALMA 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7886700" y="8432863"/>
            <a:ext cx="4953001" cy="508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A9A9A9"/>
                </a:solidFill>
              </a:rPr>
              <a:t>Cycle 0 &amp; 1 226 GHz</a:t>
            </a:r>
          </a:p>
        </p:txBody>
      </p:sp>
      <p:sp>
        <p:nvSpPr>
          <p:cNvPr id="102" name="Shape 102"/>
          <p:cNvSpPr/>
          <p:nvPr/>
        </p:nvSpPr>
        <p:spPr>
          <a:xfrm>
            <a:off x="-160770" y="9247920"/>
            <a:ext cx="76982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defRPr sz="1800"/>
            </a:pPr>
            <a:r>
              <a:rPr sz="2400"/>
              <a:t>Watson et al. 2015, </a:t>
            </a:r>
            <a:r>
              <a:rPr i="1" sz="2400"/>
              <a:t>Nature;   </a:t>
            </a:r>
            <a:r>
              <a:rPr sz="2400"/>
              <a:t>doi:10.1038/nature14164</a:t>
            </a:r>
          </a:p>
        </p:txBody>
      </p:sp>
      <p:pic>
        <p:nvPicPr>
          <p:cNvPr id="103" name="HST_ALMA_image.jpg"/>
          <p:cNvPicPr/>
          <p:nvPr/>
        </p:nvPicPr>
        <p:blipFill>
          <a:blip r:embed="rId3">
            <a:extLst/>
          </a:blip>
          <a:srcRect l="0" t="3960" r="0" b="3960"/>
          <a:stretch>
            <a:fillRect/>
          </a:stretch>
        </p:blipFill>
        <p:spPr>
          <a:xfrm>
            <a:off x="1892300" y="885105"/>
            <a:ext cx="9478602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886700" y="8432863"/>
            <a:ext cx="49530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600">
                <a:solidFill>
                  <a:srgbClr val="A9A9A9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Cycle 2       226 GHz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xi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whole" bldLvl="1" animBg="1" rev="0" advAuto="0" spid="101" grpId="3"/>
      <p:bldP build="whole" bldLvl="1" animBg="1" rev="0" advAuto="0" spid="10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546100" y="5207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Survey of nearby galaxies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330200" y="2209926"/>
            <a:ext cx="5207348" cy="65534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29361" indent="-229361" defTabSz="502412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6">
                <a:solidFill>
                  <a:srgbClr val="747474"/>
                </a:solidFill>
              </a:rPr>
              <a:t>Small local galaxies (e.g. BCDs) offer opportunities to look at galaxies across a range of ages.</a:t>
            </a:r>
            <a:endParaRPr sz="2236">
              <a:solidFill>
                <a:srgbClr val="747474"/>
              </a:solidFill>
            </a:endParaRPr>
          </a:p>
          <a:p>
            <a:pPr lvl="0" marL="229361" indent="-229361" defTabSz="502412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6">
                <a:solidFill>
                  <a:srgbClr val="747474"/>
                </a:solidFill>
              </a:rPr>
              <a:t>Low-z, metal-poor starbursts	have hotter dust, harder radiation fields, and frequently high gas densities. </a:t>
            </a:r>
            <a:endParaRPr sz="2236">
              <a:solidFill>
                <a:srgbClr val="747474"/>
              </a:solidFill>
            </a:endParaRPr>
          </a:p>
          <a:p>
            <a:pPr lvl="0" marL="229361" indent="-229361" defTabSz="502412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6">
                <a:solidFill>
                  <a:srgbClr val="747474"/>
                </a:solidFill>
              </a:rPr>
              <a:t>CO-dark gas prevalent at low metallicity. Hard to get at without being able to examine galaxies in detail</a:t>
            </a:r>
            <a:endParaRPr sz="2236">
              <a:solidFill>
                <a:srgbClr val="747474"/>
              </a:solidFill>
            </a:endParaRPr>
          </a:p>
          <a:p>
            <a:pPr lvl="0" marL="229361" indent="-229361" defTabSz="502412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36">
                <a:solidFill>
                  <a:srgbClr val="747474"/>
                </a:solidFill>
              </a:rPr>
              <a:t>Low-z galaxies offer a means to examine in detail chemically unevolved systems, similar to high redshift galaxies.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5717103" y="1555750"/>
            <a:ext cx="7302501" cy="6642100"/>
            <a:chOff x="0" y="0"/>
            <a:chExt cx="7302500" cy="6642100"/>
          </a:xfrm>
        </p:grpSpPr>
        <p:pic>
          <p:nvPicPr>
            <p:cNvPr id="108" name="Screen Shot 2015-11-11 at 13.33.09.jp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302500" cy="664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" name="Shape 109"/>
            <p:cNvSpPr/>
            <p:nvPr/>
          </p:nvSpPr>
          <p:spPr>
            <a:xfrm>
              <a:off x="5208325" y="6230493"/>
              <a:ext cx="2086103" cy="39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Reines et al. 2008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119181" y="225933"/>
              <a:ext cx="1860551" cy="703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000">
                  <a:solidFill>
                    <a:srgbClr val="FFFFFF"/>
                  </a:solidFill>
                </a:rPr>
                <a:t>SBS 0335–052</a:t>
              </a:r>
              <a:endParaRPr sz="2000">
                <a:solidFill>
                  <a:srgbClr val="FFFFFF"/>
                </a:solidFill>
              </a:endParaRPr>
            </a:p>
            <a:p>
              <a:pPr lvl="0">
                <a:defRPr sz="1800"/>
              </a:pPr>
              <a:r>
                <a:rPr sz="2000">
                  <a:solidFill>
                    <a:srgbClr val="FFFFFF"/>
                  </a:solidFill>
                </a:rPr>
                <a:t>HST/NICMOS</a:t>
              </a:r>
            </a:p>
          </p:txBody>
        </p:sp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creen Shot 2015-11-11 at 13.08.4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02" y="0"/>
            <a:ext cx="1296699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creen Shot 2015-11-09 at 16.35.01.jpg"/>
          <p:cNvPicPr/>
          <p:nvPr/>
        </p:nvPicPr>
        <p:blipFill>
          <a:blip r:embed="rId2">
            <a:extLst/>
          </a:blip>
          <a:srcRect l="361" t="0" r="361" b="0"/>
          <a:stretch>
            <a:fillRect/>
          </a:stretch>
        </p:blipFill>
        <p:spPr>
          <a:xfrm>
            <a:off x="6598181" y="393422"/>
            <a:ext cx="5953464" cy="429061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Resolve cold dust in nearby galaxies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Higher-resolution high-frequency imaging than Herschel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Resolve dust and gas emission from SSCs in nearby star-forming galaxies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Get resolved gas-to-dust ratio from dust continuum and CO maps.</a:t>
            </a:r>
          </a:p>
        </p:txBody>
      </p:sp>
      <p:pic>
        <p:nvPicPr>
          <p:cNvPr id="118" name="ds9.jpg"/>
          <p:cNvPicPr/>
          <p:nvPr/>
        </p:nvPicPr>
        <p:blipFill>
          <a:blip r:embed="rId3">
            <a:extLst/>
          </a:blip>
          <a:srcRect l="0" t="0" r="0" b="5341"/>
          <a:stretch>
            <a:fillRect/>
          </a:stretch>
        </p:blipFill>
        <p:spPr>
          <a:xfrm>
            <a:off x="6761022" y="4929008"/>
            <a:ext cx="5627841" cy="432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9884585" y="8091043"/>
            <a:ext cx="2385970" cy="100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Herschel/PACS 160µm contours</a:t>
            </a:r>
            <a:br>
              <a:rPr sz="2000">
                <a:solidFill>
                  <a:srgbClr val="FFFFFF"/>
                </a:solidFill>
              </a:rPr>
            </a:br>
            <a:r>
              <a:rPr sz="2000">
                <a:solidFill>
                  <a:srgbClr val="FFFFFF"/>
                </a:solidFill>
              </a:rPr>
              <a:t>on optical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200"/>
              <a:t>Where does dust actually come from?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571500" y="2324100"/>
            <a:ext cx="5080000" cy="70027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Dust formed in large quantities in some core collapse SNe — are SNe dominant dust producers?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SN1987A shows ~0.5Mo of dust.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What about other remnants?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Crab — 0.1–0.3Mo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747474"/>
                </a:solidFill>
              </a:rPr>
              <a:t>Cas A — 0.05–1Mo -&gt; large foreground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6084246" y="413999"/>
            <a:ext cx="6553253" cy="4259614"/>
            <a:chOff x="0" y="0"/>
            <a:chExt cx="6553251" cy="4259612"/>
          </a:xfrm>
        </p:grpSpPr>
        <p:pic>
          <p:nvPicPr>
            <p:cNvPr id="123" name="dropped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553252" cy="4259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" name="Shape 124"/>
            <p:cNvSpPr/>
            <p:nvPr/>
          </p:nvSpPr>
          <p:spPr>
            <a:xfrm>
              <a:off x="584897" y="3149825"/>
              <a:ext cx="3051903" cy="832338"/>
            </a:xfrm>
            <a:prstGeom prst="rect">
              <a:avLst/>
            </a:prstGeom>
            <a:solidFill>
              <a:srgbClr val="23232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/>
            <a:p>
              <a:pPr lvl="0" algn="l" defTabSz="531622">
                <a:defRPr sz="1800"/>
              </a:pPr>
              <a:r>
                <a:rPr sz="1638">
                  <a:solidFill>
                    <a:srgbClr val="FFFFFF"/>
                  </a:solidFill>
                  <a:effectLst>
                    <a:outerShdw sx="100000" sy="100000" kx="0" ky="0" algn="b" rotWithShape="0" blurRad="115570" dist="69342" dir="2700000">
                      <a:srgbClr val="000000">
                        <a:alpha val="75000"/>
                      </a:srgbClr>
                    </a:outerShdw>
                  </a:effectLst>
                </a:rPr>
                <a:t>SN1987A</a:t>
              </a:r>
              <a:endParaRPr sz="1638">
                <a:solidFill>
                  <a:srgbClr val="FFFFFF"/>
                </a:solidFill>
                <a:effectLst>
                  <a:outerShdw sx="100000" sy="100000" kx="0" ky="0" algn="b" rotWithShape="0" blurRad="115570" dist="69342" dir="2700000">
                    <a:srgbClr val="000000">
                      <a:alpha val="75000"/>
                    </a:srgbClr>
                  </a:outerShdw>
                </a:effectLst>
              </a:endParaRPr>
            </a:p>
            <a:p>
              <a:pPr lvl="0" algn="l" defTabSz="531622">
                <a:defRPr sz="1800"/>
              </a:pPr>
              <a:r>
                <a:rPr sz="1638">
                  <a:solidFill>
                    <a:srgbClr val="FFFFFF"/>
                  </a:solidFill>
                  <a:effectLst>
                    <a:outerShdw sx="100000" sy="100000" kx="0" ky="0" algn="b" rotWithShape="0" blurRad="115570" dist="69342" dir="2700000">
                      <a:srgbClr val="000000">
                        <a:alpha val="75000"/>
                      </a:srgbClr>
                    </a:outerShdw>
                  </a:effectLst>
                </a:rPr>
                <a:t>Indebetouw et al. 2014</a:t>
              </a:r>
              <a:endParaRPr sz="1638">
                <a:solidFill>
                  <a:srgbClr val="FFFFFF"/>
                </a:solidFill>
                <a:effectLst>
                  <a:outerShdw sx="100000" sy="100000" kx="0" ky="0" algn="b" rotWithShape="0" blurRad="115570" dist="69342" dir="2700000">
                    <a:srgbClr val="000000">
                      <a:alpha val="75000"/>
                    </a:srgbClr>
                  </a:outerShdw>
                </a:effectLst>
              </a:endParaRPr>
            </a:p>
            <a:p>
              <a:pPr lvl="0" algn="l" defTabSz="531622">
                <a:defRPr sz="1800"/>
              </a:pPr>
              <a:r>
                <a:rPr sz="1638">
                  <a:solidFill>
                    <a:srgbClr val="FFFFFF"/>
                  </a:solidFill>
                  <a:effectLst>
                    <a:outerShdw sx="100000" sy="100000" kx="0" ky="0" algn="b" rotWithShape="0" blurRad="115570" dist="69342" dir="2700000">
                      <a:srgbClr val="000000">
                        <a:alpha val="75000"/>
                      </a:srgbClr>
                    </a:outerShdw>
                  </a:effectLst>
                </a:rPr>
                <a:t>Matsuura et al. 2011</a:t>
              </a:r>
            </a:p>
          </p:txBody>
        </p:sp>
      </p:grpSp>
      <p:pic>
        <p:nvPicPr>
          <p:cNvPr id="126" name="casa_bluesmall.png"/>
          <p:cNvPicPr/>
          <p:nvPr/>
        </p:nvPicPr>
        <p:blipFill>
          <a:blip r:embed="rId3">
            <a:extLst/>
          </a:blip>
          <a:srcRect l="11465" t="11273" r="0" b="30651"/>
          <a:stretch>
            <a:fillRect/>
          </a:stretch>
        </p:blipFill>
        <p:spPr>
          <a:xfrm>
            <a:off x="6756399" y="4902199"/>
            <a:ext cx="5715001" cy="48974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847202" y="5458541"/>
            <a:ext cx="3533395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Cas A (850µm)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975359" y="-1"/>
            <a:ext cx="11054082" cy="1625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B2B2B2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SCUBA polarimetry of Cas A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650239" y="2275839"/>
            <a:ext cx="11704322" cy="64436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</a:p>
        </p:txBody>
      </p:sp>
      <p:grpSp>
        <p:nvGrpSpPr>
          <p:cNvPr id="137" name="Group 137"/>
          <p:cNvGrpSpPr/>
          <p:nvPr/>
        </p:nvGrpSpPr>
        <p:grpSpPr>
          <a:xfrm>
            <a:off x="-1" y="29132107"/>
            <a:ext cx="23600553" cy="15965610"/>
            <a:chOff x="0" y="0"/>
            <a:chExt cx="23600551" cy="15965609"/>
          </a:xfrm>
        </p:grpSpPr>
        <p:pic>
          <p:nvPicPr>
            <p:cNvPr id="131" name="CasA_6cm_asnewsky_sn2_small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697547" y="2363893"/>
              <a:ext cx="11903005" cy="106792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4" name="Group 134"/>
            <p:cNvGrpSpPr/>
            <p:nvPr/>
          </p:nvGrpSpPr>
          <p:grpSpPr>
            <a:xfrm>
              <a:off x="0" y="2354861"/>
              <a:ext cx="22882579" cy="13610749"/>
              <a:chOff x="0" y="0"/>
              <a:chExt cx="22882578" cy="13610747"/>
            </a:xfrm>
          </p:grpSpPr>
          <p:pic>
            <p:nvPicPr>
              <p:cNvPr id="132" name="CasA_newsky_sn2_small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1776570" cy="106885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3" name="Shape 133"/>
              <p:cNvSpPr/>
              <p:nvPr/>
            </p:nvSpPr>
            <p:spPr>
              <a:xfrm>
                <a:off x="0" y="11093099"/>
                <a:ext cx="22882579" cy="2517649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lvl="0" algn="l" defTabSz="914400">
                  <a:defRPr sz="1800"/>
                </a:pPr>
                <a:r>
                  <a:rPr sz="34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Fig. 1:  (Left) Sub-mm polarisation vectors overlaid on the SCUBA 850 micron map [1]. Vectors are rotated by</a:t>
                </a:r>
                <a:endParaRPr sz="3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 algn="l" defTabSz="914400">
                  <a:defRPr sz="1800"/>
                </a:pPr>
                <a:r>
                  <a:rPr sz="34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90 degrees to show the direction of the magnetic field. (Right). 5-GHz vectors overlaid on a 5-GHz image, corrected for rotation measure. The sub-mm polarisation is a) aligned with the field of the remnant and b) much greater than that at 5-GHz</a:t>
                </a:r>
                <a:r>
                  <a:rPr sz="340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</p:txBody>
          </p:sp>
        </p:grpSp>
        <p:sp>
          <p:nvSpPr>
            <p:cNvPr id="135" name="Shape 135"/>
            <p:cNvSpPr/>
            <p:nvPr/>
          </p:nvSpPr>
          <p:spPr>
            <a:xfrm>
              <a:off x="0" y="0"/>
              <a:ext cx="12928036" cy="241808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842151" y="546382"/>
              <a:ext cx="11165307" cy="1120649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914400">
                <a:defRPr sz="5600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600">
                  <a:solidFill>
                    <a:srgbClr val="FFFF00"/>
                  </a:solidFill>
                </a:rPr>
                <a:t>2.   Sub-mm polarimetry of Cas A</a:t>
              </a:r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307057" y="29439164"/>
            <a:ext cx="23600553" cy="15965610"/>
            <a:chOff x="0" y="0"/>
            <a:chExt cx="23600551" cy="15965609"/>
          </a:xfrm>
        </p:grpSpPr>
        <p:pic>
          <p:nvPicPr>
            <p:cNvPr id="138" name="CasA_6cm_asnewsky_sn2_small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697547" y="2363893"/>
              <a:ext cx="11903005" cy="106792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1" name="Group 141"/>
            <p:cNvGrpSpPr/>
            <p:nvPr/>
          </p:nvGrpSpPr>
          <p:grpSpPr>
            <a:xfrm>
              <a:off x="0" y="2354861"/>
              <a:ext cx="22882579" cy="13610749"/>
              <a:chOff x="0" y="0"/>
              <a:chExt cx="22882578" cy="13610747"/>
            </a:xfrm>
          </p:grpSpPr>
          <p:pic>
            <p:nvPicPr>
              <p:cNvPr id="139" name="CasA_newsky_sn2_small.t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1776570" cy="106885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0" y="11093099"/>
                <a:ext cx="22882579" cy="2517649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lvl="0" algn="l" defTabSz="914400">
                  <a:defRPr sz="1800"/>
                </a:pPr>
                <a:r>
                  <a:rPr sz="34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Fig. 1:  (Left) Sub-mm polarisation vectors overlaid on the SCUBA 850 micron map [1]. Vectors are rotated by</a:t>
                </a:r>
                <a:endParaRPr sz="3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 algn="l" defTabSz="914400">
                  <a:defRPr sz="1800"/>
                </a:pPr>
                <a:r>
                  <a:rPr sz="34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90 degrees to show the direction of the magnetic field. (Right). 5-GHz vectors overlaid on a 5-GHz image, corrected for rotation measure. The sub-mm polarisation is a) aligned with the field of the remnant and b) much greater than that at 5-GHz</a:t>
                </a:r>
                <a:r>
                  <a:rPr sz="340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0" y="0"/>
              <a:ext cx="12928036" cy="241808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842151" y="546382"/>
              <a:ext cx="11165307" cy="1120649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914400">
                <a:defRPr sz="5600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600">
                  <a:solidFill>
                    <a:srgbClr val="FFFF00"/>
                  </a:solidFill>
                </a:rPr>
                <a:t>2.   Sub-mm polarimetry of Cas A</a:t>
              </a:r>
            </a:p>
          </p:txBody>
        </p:sp>
      </p:grpSp>
      <p:pic>
        <p:nvPicPr>
          <p:cNvPr id="145" name="pol1.png"/>
          <p:cNvPicPr/>
          <p:nvPr/>
        </p:nvPicPr>
        <p:blipFill>
          <a:blip r:embed="rId4">
            <a:extLst/>
          </a:blip>
          <a:srcRect l="0" t="14230" r="0" b="15484"/>
          <a:stretch>
            <a:fillRect/>
          </a:stretch>
        </p:blipFill>
        <p:spPr>
          <a:xfrm>
            <a:off x="-1" y="1860408"/>
            <a:ext cx="13004801" cy="60666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225777" y="7802880"/>
            <a:ext cx="12064180" cy="129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marL="285750" indent="-28575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Cas A shows much stronger polarised emission at sub-mm wavelengths compared to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85750" indent="-28575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radio. The direction of the sub-mm polarisation is consistent with the radial magnetic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85750" indent="-28575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field indicated by synchrotron. </a:t>
            </a:r>
          </a:p>
        </p:txBody>
      </p:sp>
      <p:sp>
        <p:nvSpPr>
          <p:cNvPr id="147" name="Shape 147"/>
          <p:cNvSpPr/>
          <p:nvPr/>
        </p:nvSpPr>
        <p:spPr>
          <a:xfrm>
            <a:off x="3482408" y="1300479"/>
            <a:ext cx="5344589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marL="285750" indent="-285750" defTabSz="914400">
              <a:spcBef>
                <a:spcPts val="4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Dunne et al. 2009, MNRAS, 394, 1307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